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sldIdLst>
    <p:sldId id="309" r:id="rId2"/>
    <p:sldId id="292" r:id="rId3"/>
    <p:sldId id="358" r:id="rId4"/>
    <p:sldId id="359" r:id="rId5"/>
    <p:sldId id="360" r:id="rId6"/>
    <p:sldId id="361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443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91" r:id="rId35"/>
    <p:sldId id="390" r:id="rId36"/>
    <p:sldId id="392" r:id="rId37"/>
    <p:sldId id="394" r:id="rId38"/>
    <p:sldId id="395" r:id="rId39"/>
    <p:sldId id="396" r:id="rId40"/>
    <p:sldId id="393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7" r:id="rId58"/>
    <p:sldId id="418" r:id="rId59"/>
    <p:sldId id="415" r:id="rId60"/>
    <p:sldId id="416" r:id="rId61"/>
    <p:sldId id="419" r:id="rId62"/>
    <p:sldId id="424" r:id="rId63"/>
    <p:sldId id="425" r:id="rId64"/>
    <p:sldId id="426" r:id="rId65"/>
    <p:sldId id="442" r:id="rId66"/>
    <p:sldId id="429" r:id="rId67"/>
    <p:sldId id="430" r:id="rId68"/>
    <p:sldId id="420" r:id="rId69"/>
    <p:sldId id="437" r:id="rId70"/>
    <p:sldId id="438" r:id="rId71"/>
    <p:sldId id="421" r:id="rId72"/>
    <p:sldId id="439" r:id="rId73"/>
    <p:sldId id="422" r:id="rId74"/>
    <p:sldId id="440" r:id="rId75"/>
    <p:sldId id="423" r:id="rId76"/>
    <p:sldId id="441" r:id="rId77"/>
    <p:sldId id="346" r:id="rId78"/>
    <p:sldId id="345" r:id="rId79"/>
  </p:sldIdLst>
  <p:sldSz cx="12192000" cy="6858000"/>
  <p:notesSz cx="6954838" cy="9309100"/>
  <p:embeddedFontLst>
    <p:embeddedFont>
      <p:font typeface="Roboto Condensed" panose="02000000000000000000" pitchFamily="2" charset="0"/>
      <p:regular r:id="rId81"/>
      <p:bold r:id="rId82"/>
      <p:italic r:id="rId83"/>
      <p:boldItalic r:id="rId84"/>
    </p:embeddedFont>
    <p:embeddedFont>
      <p:font typeface="Roboto Condensed Light" panose="02000000000000000000" pitchFamily="2" charset="0"/>
      <p:regular r:id="rId85"/>
      <p:italic r:id="rId86"/>
    </p:embeddedFont>
    <p:embeddedFont>
      <p:font typeface="Wingdings 2" panose="05020102010507070707" pitchFamily="18" charset="2"/>
      <p:regular r:id="rId87"/>
    </p:embeddedFont>
    <p:embeddedFont>
      <p:font typeface="Wingdings 3" panose="05040102010807070707" pitchFamily="18" charset="2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bnOqwMgioxK/8OC4u6dZOw==" hashData="k+ABZcY9MrhWF5vel9DKj1r6aVDXugsHcNkL4M7jEnMgIERTShDDa+9Xsw/TtOqH4fDkdgJfjBl8SJezjCq18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673BB7"/>
    <a:srgbClr val="607D8B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4D1A2-E6BA-496B-9C17-001A2D555DC1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FEBBD0-6A5E-4C21-ACD7-D8B766CAAFD8}">
      <dgm:prSet phldrT="[Text]" custT="1"/>
      <dgm:spPr/>
      <dgm:t>
        <a:bodyPr/>
        <a:lstStyle/>
        <a:p>
          <a:r>
            <a:rPr lang="en-US" sz="4400" dirty="0"/>
            <a:t>Examples </a:t>
          </a:r>
        </a:p>
        <a:p>
          <a:r>
            <a:rPr lang="en-US" sz="4400" dirty="0"/>
            <a:t>of </a:t>
          </a:r>
          <a:r>
            <a:rPr lang="en-US" sz="4900" dirty="0">
              <a:solidFill>
                <a:srgbClr val="C00000"/>
              </a:solidFill>
            </a:rPr>
            <a:t>Operating System</a:t>
          </a:r>
        </a:p>
      </dgm:t>
    </dgm:pt>
    <dgm:pt modelId="{9F308070-1D7B-437D-892F-917093B96329}" type="parTrans" cxnId="{E289D66C-4B7C-4207-ADB5-2F66DDBC610F}">
      <dgm:prSet/>
      <dgm:spPr/>
      <dgm:t>
        <a:bodyPr/>
        <a:lstStyle/>
        <a:p>
          <a:endParaRPr lang="en-US"/>
        </a:p>
      </dgm:t>
    </dgm:pt>
    <dgm:pt modelId="{C6AC10AD-CD66-461D-95C5-1EF4774F16C1}" type="sibTrans" cxnId="{E289D66C-4B7C-4207-ADB5-2F66DDBC610F}">
      <dgm:prSet/>
      <dgm:spPr/>
      <dgm:t>
        <a:bodyPr/>
        <a:lstStyle/>
        <a:p>
          <a:endParaRPr lang="en-US"/>
        </a:p>
      </dgm:t>
    </dgm:pt>
    <dgm:pt modelId="{CF29C98E-2E5A-4C4B-9F0F-0CECAAEE39B0}" type="pres">
      <dgm:prSet presAssocID="{C674D1A2-E6BA-496B-9C17-001A2D555DC1}" presName="composite" presStyleCnt="0">
        <dgm:presLayoutVars>
          <dgm:chMax val="1"/>
          <dgm:dir val="rev"/>
          <dgm:resizeHandles val="exact"/>
        </dgm:presLayoutVars>
      </dgm:prSet>
      <dgm:spPr/>
    </dgm:pt>
    <dgm:pt modelId="{8A22FAB2-702B-4C69-84A6-817C9406C316}" type="pres">
      <dgm:prSet presAssocID="{C674D1A2-E6BA-496B-9C17-001A2D555DC1}" presName="radial" presStyleCnt="0">
        <dgm:presLayoutVars>
          <dgm:animLvl val="ctr"/>
        </dgm:presLayoutVars>
      </dgm:prSet>
      <dgm:spPr/>
    </dgm:pt>
    <dgm:pt modelId="{A90D9F14-0AE6-4FBB-89D0-B50F4418BF4C}" type="pres">
      <dgm:prSet presAssocID="{BAFEBBD0-6A5E-4C21-ACD7-D8B766CAAFD8}" presName="centerShape" presStyleLbl="vennNode1" presStyleIdx="0" presStyleCnt="1"/>
      <dgm:spPr/>
    </dgm:pt>
  </dgm:ptLst>
  <dgm:cxnLst>
    <dgm:cxn modelId="{E289D66C-4B7C-4207-ADB5-2F66DDBC610F}" srcId="{C674D1A2-E6BA-496B-9C17-001A2D555DC1}" destId="{BAFEBBD0-6A5E-4C21-ACD7-D8B766CAAFD8}" srcOrd="0" destOrd="0" parTransId="{9F308070-1D7B-437D-892F-917093B96329}" sibTransId="{C6AC10AD-CD66-461D-95C5-1EF4774F16C1}"/>
    <dgm:cxn modelId="{69EC1CD9-EB5E-4221-8E33-9120A4FDC416}" type="presOf" srcId="{C674D1A2-E6BA-496B-9C17-001A2D555DC1}" destId="{CF29C98E-2E5A-4C4B-9F0F-0CECAAEE39B0}" srcOrd="0" destOrd="0" presId="urn:microsoft.com/office/officeart/2005/8/layout/radial3"/>
    <dgm:cxn modelId="{968200E7-FFB7-4F90-BD43-19EFC9ED078E}" type="presOf" srcId="{BAFEBBD0-6A5E-4C21-ACD7-D8B766CAAFD8}" destId="{A90D9F14-0AE6-4FBB-89D0-B50F4418BF4C}" srcOrd="0" destOrd="0" presId="urn:microsoft.com/office/officeart/2005/8/layout/radial3"/>
    <dgm:cxn modelId="{1546EFB3-9426-4B5C-A85B-FDE8652CD5E4}" type="presParOf" srcId="{CF29C98E-2E5A-4C4B-9F0F-0CECAAEE39B0}" destId="{8A22FAB2-702B-4C69-84A6-817C9406C316}" srcOrd="0" destOrd="0" presId="urn:microsoft.com/office/officeart/2005/8/layout/radial3"/>
    <dgm:cxn modelId="{1045F18E-BB5F-4EEE-B73B-4E87D514A7DD}" type="presParOf" srcId="{8A22FAB2-702B-4C69-84A6-817C9406C316}" destId="{A90D9F14-0AE6-4FBB-89D0-B50F4418BF4C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D9F14-0AE6-4FBB-89D0-B50F4418BF4C}">
      <dsp:nvSpPr>
        <dsp:cNvPr id="0" name=""/>
        <dsp:cNvSpPr/>
      </dsp:nvSpPr>
      <dsp:spPr>
        <a:xfrm>
          <a:off x="1016000" y="0"/>
          <a:ext cx="4064000" cy="40640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Examples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of </a:t>
          </a:r>
          <a:r>
            <a:rPr lang="en-US" sz="4900" kern="1200" dirty="0">
              <a:solidFill>
                <a:srgbClr val="C00000"/>
              </a:solidFill>
            </a:rPr>
            <a:t>Operating System</a:t>
          </a:r>
        </a:p>
      </dsp:txBody>
      <dsp:txXfrm>
        <a:off x="1611159" y="595159"/>
        <a:ext cx="2873682" cy="2873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1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6.jp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7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067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29961F-3BC6-229A-9FFA-48C9F0341C9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067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60E55-97ED-7B81-8743-1BA80A70855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91F187-8696-EBF5-4B8B-E96AF50C0A2C}"/>
              </a:ext>
            </a:extLst>
          </p:cNvPr>
          <p:cNvGrpSpPr/>
          <p:nvPr userDrawn="1"/>
        </p:nvGrpSpPr>
        <p:grpSpPr>
          <a:xfrm>
            <a:off x="10721797" y="888655"/>
            <a:ext cx="1339023" cy="407045"/>
            <a:chOff x="10721798" y="852808"/>
            <a:chExt cx="1339023" cy="4070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21506C-73D7-1BDB-B84D-CF691AF7E5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3A48A8-1418-F8E5-E201-7B38D78BEBCB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#2301CS601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Operating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System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4CD5F73-FABA-F45E-BBB9-9887C6D729C6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795770-2B31-E209-2B0E-86FB2FA1C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213343-6CC7-B95E-C3DE-A1B45C01D0C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#2301CS601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Operating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System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#2301CS601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Operating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System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ACF62-CFEE-D7C5-993D-03E17447EF81}"/>
              </a:ext>
            </a:extLst>
          </p:cNvPr>
          <p:cNvGrpSpPr/>
          <p:nvPr userDrawn="1"/>
        </p:nvGrpSpPr>
        <p:grpSpPr>
          <a:xfrm>
            <a:off x="131107" y="6047527"/>
            <a:ext cx="1339023" cy="407045"/>
            <a:chOff x="10721798" y="852808"/>
            <a:chExt cx="1339023" cy="4070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8B4C82-CFA3-5782-7523-686A227BFF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7A22C2-EE56-E5B8-B751-6CADE5E71B33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131617-7261-86B0-4AFC-1ECC5EE655CC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7832CB-6872-25A9-686B-5D9F0E4143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706BEC-E254-29DF-A476-067E2F70A99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3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992436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Introduction to Operating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Firoz</a:t>
            </a:r>
            <a:r>
              <a:rPr lang="en-US" dirty="0"/>
              <a:t> A </a:t>
            </a:r>
            <a:r>
              <a:rPr lang="en-US" dirty="0" err="1"/>
              <a:t>Sherasiya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(OS)</a:t>
            </a:r>
          </a:p>
          <a:p>
            <a:r>
              <a:rPr lang="en-US" b="1" dirty="0"/>
              <a:t>2301CS601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896713" cy="5590565"/>
          </a:xfrm>
        </p:spPr>
        <p:txBody>
          <a:bodyPr/>
          <a:lstStyle/>
          <a:p>
            <a:r>
              <a:rPr lang="en-US" dirty="0"/>
              <a:t>The architecture of a computer is difficult to program</a:t>
            </a:r>
          </a:p>
          <a:p>
            <a:pPr lvl="1"/>
            <a:r>
              <a:rPr lang="en-US" dirty="0"/>
              <a:t>Architecture (instruction set, memory organization, I/O, bus structure) of most of computer at the machine level language is primitive and awkward to program.</a:t>
            </a:r>
          </a:p>
          <a:p>
            <a:pPr lvl="1"/>
            <a:r>
              <a:rPr lang="en-US" dirty="0"/>
              <a:t>Example: If </a:t>
            </a:r>
            <a:r>
              <a:rPr lang="en-US" b="1" dirty="0">
                <a:solidFill>
                  <a:schemeClr val="accent6"/>
                </a:solidFill>
              </a:rPr>
              <a:t>user want to read from floppy or hard disk</a:t>
            </a:r>
            <a:r>
              <a:rPr lang="en-US" dirty="0"/>
              <a:t>:</a:t>
            </a:r>
          </a:p>
        </p:txBody>
      </p:sp>
      <p:pic>
        <p:nvPicPr>
          <p:cNvPr id="55" name="Picture 14" descr="Image result for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63" y="8634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8382000" y="1218408"/>
            <a:ext cx="802105" cy="107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8B639-71F2-1AB9-A1E9-743319474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35" y="2639289"/>
            <a:ext cx="5225996" cy="3483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47AB1A-57E9-3055-AB1E-1E8140768C5F}"/>
              </a:ext>
            </a:extLst>
          </p:cNvPr>
          <p:cNvSpPr txBox="1"/>
          <p:nvPr/>
        </p:nvSpPr>
        <p:spPr>
          <a:xfrm>
            <a:off x="1025236" y="6123286"/>
            <a:ext cx="662247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Mechanical details of the engine, transmission, and other 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141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944278" cy="5590565"/>
          </a:xfrm>
        </p:spPr>
        <p:txBody>
          <a:bodyPr/>
          <a:lstStyle/>
          <a:p>
            <a:r>
              <a:rPr lang="en-US" dirty="0"/>
              <a:t>Example: If </a:t>
            </a:r>
            <a:r>
              <a:rPr lang="en-US" b="1" dirty="0">
                <a:solidFill>
                  <a:schemeClr val="accent6"/>
                </a:solidFill>
              </a:rPr>
              <a:t>user want to read from floppy or hard disk</a:t>
            </a:r>
            <a:r>
              <a:rPr lang="en-US" dirty="0"/>
              <a:t>:</a:t>
            </a:r>
          </a:p>
        </p:txBody>
      </p:sp>
      <p:pic>
        <p:nvPicPr>
          <p:cNvPr id="6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Image result for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erson icon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310" y="3151094"/>
            <a:ext cx="958243" cy="22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rved Right Arrow 8"/>
          <p:cNvSpPr/>
          <p:nvPr/>
        </p:nvSpPr>
        <p:spPr>
          <a:xfrm rot="5400000">
            <a:off x="6689381" y="1931927"/>
            <a:ext cx="506506" cy="294484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029199" y="1703294"/>
            <a:ext cx="4038600" cy="1188720"/>
          </a:xfrm>
          <a:prstGeom prst="wedgeRoundRectCallout">
            <a:avLst>
              <a:gd name="adj1" fmla="val 4391"/>
              <a:gd name="adj2" fmla="val 7232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write command and address to the disk controller and then initiate the I/O.</a:t>
            </a: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4726635" y="5402204"/>
            <a:ext cx="945592" cy="8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2256858" y="2525452"/>
            <a:ext cx="2438400" cy="968542"/>
          </a:xfrm>
          <a:prstGeom prst="wedgeEllipseCallout">
            <a:avLst>
              <a:gd name="adj1" fmla="val 47456"/>
              <a:gd name="adj2" fmla="val 73114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Disk Controller</a:t>
            </a:r>
          </a:p>
        </p:txBody>
      </p:sp>
    </p:spTree>
    <p:extLst>
      <p:ext uri="{BB962C8B-B14F-4D97-AF65-F5344CB8AC3E}">
        <p14:creationId xmlns:p14="http://schemas.microsoft.com/office/powerpoint/2010/main" val="226785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2" t="2797" r="3374" b="18881"/>
          <a:stretch/>
        </p:blipFill>
        <p:spPr bwMode="auto">
          <a:xfrm>
            <a:off x="3349711" y="3151094"/>
            <a:ext cx="345893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3400875" y="5553400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rved Right Arrow 7"/>
          <p:cNvSpPr/>
          <p:nvPr/>
        </p:nvSpPr>
        <p:spPr>
          <a:xfrm rot="5400000">
            <a:off x="3019554" y="1865219"/>
            <a:ext cx="609600" cy="272415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1148174" y="1423894"/>
            <a:ext cx="4724400" cy="1188720"/>
          </a:xfrm>
          <a:prstGeom prst="wedgeRoundRectCallout">
            <a:avLst>
              <a:gd name="adj1" fmla="val 1566"/>
              <a:gd name="adj2" fmla="val 7687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The disk controller will find the requested data in the disk and fetch it from disk to disk controller buffer.</a:t>
            </a:r>
          </a:p>
        </p:txBody>
      </p:sp>
      <p:sp>
        <p:nvSpPr>
          <p:cNvPr id="10" name="Curved Right Arrow 9"/>
          <p:cNvSpPr/>
          <p:nvPr/>
        </p:nvSpPr>
        <p:spPr>
          <a:xfrm rot="5400000">
            <a:off x="6381556" y="1975361"/>
            <a:ext cx="609600" cy="2846765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995833" y="1423894"/>
            <a:ext cx="3887755" cy="1188720"/>
          </a:xfrm>
          <a:prstGeom prst="wedgeRoundRectCallout">
            <a:avLst>
              <a:gd name="adj1" fmla="val -3193"/>
              <a:gd name="adj2" fmla="val 11045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check the status of disk controller operation where it has finished or not.</a:t>
            </a:r>
          </a:p>
        </p:txBody>
      </p:sp>
    </p:spTree>
    <p:extLst>
      <p:ext uri="{BB962C8B-B14F-4D97-AF65-F5344CB8AC3E}">
        <p14:creationId xmlns:p14="http://schemas.microsoft.com/office/powerpoint/2010/main" val="6853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8" t="7000" r="29042" b="5000"/>
          <a:stretch/>
        </p:blipFill>
        <p:spPr bwMode="auto">
          <a:xfrm>
            <a:off x="4040841" y="3284547"/>
            <a:ext cx="165215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3400875" y="5553400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1205619" y="1570044"/>
            <a:ext cx="4724400" cy="1188720"/>
          </a:xfrm>
          <a:prstGeom prst="wedgeRoundRectCallout">
            <a:avLst>
              <a:gd name="adj1" fmla="val -24486"/>
              <a:gd name="adj2" fmla="val 12172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If success, the data from disk controller buffer should be moved to main memory (to the application buffer).</a:t>
            </a:r>
          </a:p>
        </p:txBody>
      </p:sp>
      <p:sp>
        <p:nvSpPr>
          <p:cNvPr id="9" name="Curved Right Arrow 8"/>
          <p:cNvSpPr/>
          <p:nvPr/>
        </p:nvSpPr>
        <p:spPr>
          <a:xfrm rot="17634627">
            <a:off x="2550727" y="5311521"/>
            <a:ext cx="830028" cy="140686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Curved Right Arrow 9"/>
          <p:cNvSpPr/>
          <p:nvPr/>
        </p:nvSpPr>
        <p:spPr>
          <a:xfrm rot="14459690">
            <a:off x="5341945" y="3747938"/>
            <a:ext cx="695630" cy="3723016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users will have to do these messy details: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program will be very difficult to write and quite long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program will be hardware dependent</a:t>
            </a:r>
            <a:r>
              <a:rPr lang="en-US" dirty="0"/>
              <a:t>.</a:t>
            </a:r>
          </a:p>
          <a:p>
            <a:r>
              <a:rPr lang="en-US" dirty="0"/>
              <a:t>User </a:t>
            </a:r>
            <a:r>
              <a:rPr lang="en-US" b="1" dirty="0">
                <a:solidFill>
                  <a:schemeClr val="accent6"/>
                </a:solidFill>
              </a:rPr>
              <a:t>don’t want to be involved in programming </a:t>
            </a:r>
            <a:r>
              <a:rPr lang="en-US" dirty="0"/>
              <a:t>of storage devices.</a:t>
            </a:r>
          </a:p>
          <a:p>
            <a:r>
              <a:rPr lang="en-US" dirty="0"/>
              <a:t>Therefore, an </a:t>
            </a:r>
            <a:r>
              <a:rPr lang="en-US" b="1" dirty="0">
                <a:solidFill>
                  <a:schemeClr val="accent6"/>
                </a:solidFill>
              </a:rPr>
              <a:t>OS provides a set of basic commands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instructions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user interface </a:t>
            </a:r>
            <a:r>
              <a:rPr lang="en-US" dirty="0"/>
              <a:t>to perform various operations such as read, write, modify, save or close.</a:t>
            </a:r>
          </a:p>
          <a:p>
            <a:r>
              <a:rPr lang="en-US" dirty="0"/>
              <a:t>Dealing with these </a:t>
            </a:r>
            <a:r>
              <a:rPr lang="en-US" b="1" dirty="0">
                <a:solidFill>
                  <a:schemeClr val="accent6"/>
                </a:solidFill>
              </a:rPr>
              <a:t>command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user interface </a:t>
            </a:r>
            <a:r>
              <a:rPr lang="en-US" dirty="0"/>
              <a:t>is easier than directly dealing with hardware.</a:t>
            </a:r>
          </a:p>
          <a:p>
            <a:r>
              <a:rPr lang="en-US" dirty="0"/>
              <a:t>Operating system </a:t>
            </a:r>
            <a:r>
              <a:rPr lang="en-US" b="1" dirty="0">
                <a:solidFill>
                  <a:schemeClr val="accent6"/>
                </a:solidFill>
              </a:rPr>
              <a:t>hides the complexity of hardware </a:t>
            </a:r>
            <a:r>
              <a:rPr lang="en-US" dirty="0"/>
              <a:t>and present a </a:t>
            </a:r>
            <a:r>
              <a:rPr lang="en-US" b="1" dirty="0">
                <a:solidFill>
                  <a:schemeClr val="accent6"/>
                </a:solidFill>
              </a:rPr>
              <a:t>beautiful interface </a:t>
            </a:r>
            <a:r>
              <a:rPr lang="en-US" dirty="0"/>
              <a:t>to the users.</a:t>
            </a:r>
          </a:p>
          <a:p>
            <a:r>
              <a:rPr lang="en-US" dirty="0"/>
              <a:t>An operating system (OS) is called an extended machine because it provides an interface between the hardware and the software or user.</a:t>
            </a:r>
          </a:p>
        </p:txBody>
      </p:sp>
    </p:spTree>
    <p:extLst>
      <p:ext uri="{BB962C8B-B14F-4D97-AF65-F5344CB8AC3E}">
        <p14:creationId xmlns:p14="http://schemas.microsoft.com/office/powerpoint/2010/main" val="10362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138761" cy="5590565"/>
          </a:xfrm>
        </p:spPr>
        <p:txBody>
          <a:bodyPr/>
          <a:lstStyle/>
          <a:p>
            <a:r>
              <a:rPr lang="en-US" dirty="0"/>
              <a:t>There are lots of resources in computer system</a:t>
            </a:r>
          </a:p>
          <a:p>
            <a:pPr lvl="1"/>
            <a:r>
              <a:rPr lang="en-US" dirty="0"/>
              <a:t>CPU (Processor)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I/O devices such as hard disk, mouse, keyboard, printer, scanner etc.</a:t>
            </a:r>
          </a:p>
          <a:p>
            <a:r>
              <a:rPr lang="en-US" dirty="0"/>
              <a:t>If a computer system is used by </a:t>
            </a:r>
            <a:r>
              <a:rPr lang="en-US" b="1" dirty="0">
                <a:solidFill>
                  <a:schemeClr val="accent6"/>
                </a:solidFill>
              </a:rPr>
              <a:t>multiple applications (or users)</a:t>
            </a:r>
            <a:r>
              <a:rPr lang="en-US" dirty="0"/>
              <a:t>, then they will </a:t>
            </a:r>
            <a:r>
              <a:rPr lang="en-US" b="1" dirty="0">
                <a:solidFill>
                  <a:schemeClr val="accent6"/>
                </a:solidFill>
              </a:rPr>
              <a:t>compete for these resources</a:t>
            </a:r>
            <a:r>
              <a:rPr lang="en-US" dirty="0"/>
              <a:t>.</a:t>
            </a:r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996" y="970185"/>
            <a:ext cx="33594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resources are allocated fairly </a:t>
            </a:r>
            <a:r>
              <a:rPr lang="en-US" dirty="0"/>
              <a:t>(equally)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5" name="Straight Connector 54"/>
          <p:cNvCxnSpPr>
            <a:endCxn id="50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1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2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3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63" name="Rounded Rectangular Callout 62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50 lines</a:t>
            </a:r>
          </a:p>
        </p:txBody>
      </p:sp>
      <p:sp>
        <p:nvSpPr>
          <p:cNvPr id="64" name="Rounded Rectangular Callout 63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20 lines</a:t>
            </a:r>
          </a:p>
        </p:txBody>
      </p:sp>
      <p:sp>
        <p:nvSpPr>
          <p:cNvPr id="65" name="Rounded Rectangular Callout 64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66" name="Rounded Rectangular Callout 65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10 lines of P1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20 lines of P1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2558915" y="2575343"/>
            <a:ext cx="1143000" cy="166974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574606" y="4221667"/>
            <a:ext cx="1157281" cy="5347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6640" y="4224048"/>
            <a:ext cx="1167160" cy="164632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566640" y="3675630"/>
            <a:ext cx="1167160" cy="54238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resources are protected from cross-access</a:t>
            </a:r>
            <a:r>
              <a:rPr lang="en-US" dirty="0"/>
              <a:t>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Straight Connector 31"/>
          <p:cNvCxnSpPr>
            <a:endCxn id="27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8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9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0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50 lines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20 lines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10 lines of P1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20 lines of P1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573775" y="4226651"/>
            <a:ext cx="1157281" cy="53479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Multiply 49"/>
          <p:cNvSpPr/>
          <p:nvPr/>
        </p:nvSpPr>
        <p:spPr>
          <a:xfrm>
            <a:off x="3200400" y="4247470"/>
            <a:ext cx="381000" cy="696037"/>
          </a:xfrm>
          <a:prstGeom prst="mathMultiply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579664" y="2561697"/>
            <a:ext cx="1143000" cy="16697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Access to the resources is synchronized </a:t>
            </a:r>
            <a:r>
              <a:rPr lang="en-US" dirty="0"/>
              <a:t>so that operations are correct and consistent</a:t>
            </a:r>
          </a:p>
          <a:p>
            <a:pPr lvl="1"/>
            <a:r>
              <a:rPr lang="en-US" dirty="0"/>
              <a:t>Example: If we write a program to calculate below in C language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925286" y="3907973"/>
            <a:ext cx="448056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09258" y="3367973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P1</a:t>
            </a:r>
          </a:p>
        </p:txBody>
      </p:sp>
      <p:sp>
        <p:nvSpPr>
          <p:cNvPr id="53" name="Oval 52"/>
          <p:cNvSpPr/>
          <p:nvPr/>
        </p:nvSpPr>
        <p:spPr>
          <a:xfrm>
            <a:off x="2314734" y="3367973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P2</a:t>
            </a:r>
          </a:p>
        </p:txBody>
      </p:sp>
      <p:sp>
        <p:nvSpPr>
          <p:cNvPr id="54" name="Oval 53"/>
          <p:cNvSpPr/>
          <p:nvPr/>
        </p:nvSpPr>
        <p:spPr>
          <a:xfrm>
            <a:off x="3220210" y="3367039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55" name="Oval 54"/>
          <p:cNvSpPr/>
          <p:nvPr/>
        </p:nvSpPr>
        <p:spPr>
          <a:xfrm>
            <a:off x="4125687" y="3369963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P4</a:t>
            </a:r>
          </a:p>
        </p:txBody>
      </p:sp>
      <p:sp>
        <p:nvSpPr>
          <p:cNvPr id="56" name="Oval 55"/>
          <p:cNvSpPr/>
          <p:nvPr/>
        </p:nvSpPr>
        <p:spPr>
          <a:xfrm>
            <a:off x="3220210" y="4060373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125687" y="4060373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8" name="Oval 57"/>
          <p:cNvSpPr/>
          <p:nvPr/>
        </p:nvSpPr>
        <p:spPr>
          <a:xfrm>
            <a:off x="1409258" y="4060373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9" name="Oval 58"/>
          <p:cNvSpPr/>
          <p:nvPr/>
        </p:nvSpPr>
        <p:spPr>
          <a:xfrm>
            <a:off x="2314734" y="4060373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60" name="Multiply 59"/>
          <p:cNvSpPr/>
          <p:nvPr/>
        </p:nvSpPr>
        <p:spPr>
          <a:xfrm>
            <a:off x="6097044" y="3492607"/>
            <a:ext cx="703110" cy="82786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84958" y="2658555"/>
            <a:ext cx="50147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000" dirty="0">
                <a:solidFill>
                  <a:schemeClr val="accent6"/>
                </a:solidFill>
              </a:rPr>
              <a:t>7 + 9 – 6 * 4 / 2 = 4 </a:t>
            </a:r>
            <a:endParaRPr lang="en-US" sz="50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8638" y="3522318"/>
            <a:ext cx="742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chemeClr val="accent6"/>
                </a:solidFill>
              </a:rPr>
              <a:t>20</a:t>
            </a:r>
            <a:endParaRPr lang="en-US" sz="4400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58677-E413-1F87-C524-45ED875E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518" y="2162355"/>
            <a:ext cx="5235107" cy="319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 animBg="1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</a:t>
            </a:r>
            <a:r>
              <a:rPr lang="en-US" b="1" dirty="0">
                <a:solidFill>
                  <a:schemeClr val="accent6"/>
                </a:solidFill>
              </a:rPr>
              <a:t>proper allocate these resources to the various applications </a:t>
            </a:r>
            <a:r>
              <a:rPr lang="en-US" dirty="0"/>
              <a:t>so that: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Deadlock are detected, resolved and avoided</a:t>
            </a:r>
            <a:r>
              <a:rPr lang="en-US" dirty="0"/>
              <a:t>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79309"/>
            <a:ext cx="6180823" cy="354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4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Operating System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Roles of Operating System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Objectives / Goals of Operating System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Generations of Operating Systems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Operating Systems (OS)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Types of Operating Systems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System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Operating Systems (OS)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Multiprogramming v/s Multiprocessing v/s Multitasking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Time Sharing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Parallel Processing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Distributed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space sharing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time sharing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E87D1-7880-1905-7882-661927CB4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13" y="1380456"/>
            <a:ext cx="6909917" cy="4556540"/>
          </a:xfrm>
          <a:prstGeom prst="rect">
            <a:avLst/>
          </a:prstGeom>
        </p:spPr>
      </p:pic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85271115-7A6C-5B41-D5F1-D50AB48729F1}"/>
              </a:ext>
            </a:extLst>
          </p:cNvPr>
          <p:cNvSpPr/>
          <p:nvPr/>
        </p:nvSpPr>
        <p:spPr>
          <a:xfrm>
            <a:off x="5264728" y="2778158"/>
            <a:ext cx="6470073" cy="2189019"/>
          </a:xfrm>
          <a:prstGeom prst="snip2Same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9931A-8B04-20EC-B42F-396E6C8E3B3E}"/>
              </a:ext>
            </a:extLst>
          </p:cNvPr>
          <p:cNvSpPr/>
          <p:nvPr/>
        </p:nvSpPr>
        <p:spPr>
          <a:xfrm>
            <a:off x="7994073" y="1503540"/>
            <a:ext cx="1011382" cy="62345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70B2C43B-7603-41CF-1547-C98AF30E2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316">
            <a:off x="1598762" y="2668198"/>
            <a:ext cx="1844675" cy="1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9D50E8-72B5-660D-BA9A-A685B922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24" y="4579560"/>
            <a:ext cx="3272552" cy="7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time sharing/multiplexing</a:t>
            </a:r>
            <a:r>
              <a:rPr lang="en-US" dirty="0"/>
              <a:t>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CPU</a:t>
            </a:r>
            <a:r>
              <a:rPr lang="en-US" dirty="0"/>
              <a:t>) </a:t>
            </a:r>
          </a:p>
        </p:txBody>
      </p:sp>
      <p:pic>
        <p:nvPicPr>
          <p:cNvPr id="5" name="Picture 4" descr="http://atastypixel.com/blog/wp-content/uploads/2016/06/Schedul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5" y="1831420"/>
            <a:ext cx="8785226" cy="261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52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space sharing/multiplexing</a:t>
            </a:r>
            <a:r>
              <a:rPr lang="en-US" dirty="0"/>
              <a:t>.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Memory</a:t>
            </a:r>
            <a:r>
              <a:rPr lang="en-US" dirty="0"/>
              <a:t>)</a:t>
            </a:r>
          </a:p>
        </p:txBody>
      </p:sp>
      <p:pic>
        <p:nvPicPr>
          <p:cNvPr id="6" name="Picture 2" descr="Image result for main memory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63" y="1837071"/>
            <a:ext cx="8810790" cy="14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3679" y="1833283"/>
            <a:ext cx="1655536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1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9215" y="1833283"/>
            <a:ext cx="2873828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636199" y="1833595"/>
            <a:ext cx="2047874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84074" y="1833596"/>
            <a:ext cx="2194832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Empty Space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1884" y="3273220"/>
            <a:ext cx="2267095" cy="52322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2800" dirty="0"/>
              <a:t>Main Memory</a:t>
            </a:r>
          </a:p>
        </p:txBody>
      </p:sp>
      <p:cxnSp>
        <p:nvCxnSpPr>
          <p:cNvPr id="12" name="Curved Connector 11"/>
          <p:cNvCxnSpPr>
            <a:stCxn id="11" idx="1"/>
          </p:cNvCxnSpPr>
          <p:nvPr/>
        </p:nvCxnSpPr>
        <p:spPr>
          <a:xfrm rot="10800000">
            <a:off x="1867700" y="3211826"/>
            <a:ext cx="2674185" cy="323004"/>
          </a:xfrm>
          <a:prstGeom prst="curvedConnector3">
            <a:avLst>
              <a:gd name="adj1" fmla="val 979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1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1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1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Objectives / Goals of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08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/ Goals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44238" cy="5590565"/>
          </a:xfrm>
        </p:spPr>
        <p:txBody>
          <a:bodyPr/>
          <a:lstStyle/>
          <a:p>
            <a:r>
              <a:rPr lang="en-US" dirty="0"/>
              <a:t>Make the computer system </a:t>
            </a:r>
            <a:r>
              <a:rPr lang="en-US" b="1" dirty="0">
                <a:solidFill>
                  <a:schemeClr val="accent6"/>
                </a:solidFill>
              </a:rPr>
              <a:t>convenient to use in an efficient manner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Hide the details of the hardware </a:t>
            </a:r>
            <a:r>
              <a:rPr lang="en-US" dirty="0"/>
              <a:t>resources from the users.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Provide</a:t>
            </a:r>
            <a:r>
              <a:rPr lang="en-US" dirty="0"/>
              <a:t> users a </a:t>
            </a:r>
            <a:r>
              <a:rPr lang="en-US" b="1" dirty="0">
                <a:solidFill>
                  <a:schemeClr val="accent6"/>
                </a:solidFill>
              </a:rPr>
              <a:t>convenient interface </a:t>
            </a:r>
            <a:r>
              <a:rPr lang="en-US" dirty="0"/>
              <a:t>to use the computer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Act as an intermediary </a:t>
            </a:r>
            <a:r>
              <a:rPr lang="en-US" dirty="0"/>
              <a:t>between the </a:t>
            </a:r>
            <a:r>
              <a:rPr lang="en-US" b="1" dirty="0">
                <a:solidFill>
                  <a:schemeClr val="accent6"/>
                </a:solidFill>
              </a:rPr>
              <a:t>hardware and its users</a:t>
            </a:r>
            <a:r>
              <a:rPr lang="en-US" dirty="0"/>
              <a:t>, making it easier for the users to access and use other resources.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Manage the resources </a:t>
            </a:r>
            <a:r>
              <a:rPr lang="en-US" dirty="0"/>
              <a:t>of a computer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Keep track </a:t>
            </a:r>
            <a:r>
              <a:rPr lang="en-US" dirty="0"/>
              <a:t>of who is using which resource, granting resource requests, and mediating conflicting requests from different programs and users.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Provide efficient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fair sharing of resources </a:t>
            </a:r>
            <a:r>
              <a:rPr lang="en-US" dirty="0"/>
              <a:t>among users and programs.</a:t>
            </a:r>
            <a:endParaRPr lang="en-IN" dirty="0"/>
          </a:p>
        </p:txBody>
      </p:sp>
      <p:pic>
        <p:nvPicPr>
          <p:cNvPr id="1028" name="Picture 4" descr="5,500+ Old Indian Couple Stock Photos, Pictures &amp; Royalty-Free ...">
            <a:extLst>
              <a:ext uri="{FF2B5EF4-FFF2-40B4-BE49-F238E27FC236}">
                <a16:creationId xmlns:a16="http://schemas.microsoft.com/office/drawing/2014/main" id="{BBDFA4CE-F842-6BED-71CB-D68635E2D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858" y="1005754"/>
            <a:ext cx="3858924" cy="256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Generations of Operating Systems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1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(First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generation (1945-1955)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Vacuum tubes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plug-boards</a:t>
            </a:r>
            <a:r>
              <a:rPr lang="en-US" dirty="0"/>
              <a:t> are used in these systems.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9" y="1715851"/>
            <a:ext cx="39179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49884" y="36902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Vacuum tubes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745" t="24510" r="12696" b="42549"/>
          <a:stretch/>
        </p:blipFill>
        <p:spPr>
          <a:xfrm>
            <a:off x="1029109" y="3970071"/>
            <a:ext cx="2245659" cy="2259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546260" y="6236920"/>
            <a:ext cx="12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board</a:t>
            </a:r>
          </a:p>
        </p:txBody>
      </p:sp>
      <p:pic>
        <p:nvPicPr>
          <p:cNvPr id="3074" name="Picture 2" descr="A Brief History of Computers - M&amp;H Consulting">
            <a:extLst>
              <a:ext uri="{FF2B5EF4-FFF2-40B4-BE49-F238E27FC236}">
                <a16:creationId xmlns:a16="http://schemas.microsoft.com/office/drawing/2014/main" id="{76E85D59-872C-289D-8DD2-E76A5B2E6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35" y="1879635"/>
            <a:ext cx="4467362" cy="348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9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(Second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generation (1955-1965)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Transistors</a:t>
            </a:r>
            <a:r>
              <a:rPr lang="en-US" dirty="0"/>
              <a:t> are used in these systems</a:t>
            </a:r>
          </a:p>
          <a:p>
            <a:pPr lvl="1"/>
            <a:r>
              <a:rPr lang="en-US" dirty="0"/>
              <a:t>The machine that are produced are called </a:t>
            </a:r>
            <a:r>
              <a:rPr lang="en-US" dirty="0">
                <a:solidFill>
                  <a:schemeClr val="accent6"/>
                </a:solidFill>
              </a:rPr>
              <a:t>mainframes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Batch systems </a:t>
            </a:r>
            <a:r>
              <a:rPr lang="en-US" dirty="0"/>
              <a:t>was used for processing.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7" y="2434881"/>
            <a:ext cx="8381999" cy="2658806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334931" y="5661710"/>
            <a:ext cx="338328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Programmers bring cards to 1401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1685364" y="5661710"/>
            <a:ext cx="347472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1401 reads batch of jobs onto tape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3056964" y="5661710"/>
            <a:ext cx="356616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Operator carries input tape to 7094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4733364" y="5661710"/>
            <a:ext cx="228600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7094 does computing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5114364" y="5661710"/>
            <a:ext cx="3749040" cy="533400"/>
          </a:xfrm>
          <a:prstGeom prst="wedgeRoundRectCallout">
            <a:avLst>
              <a:gd name="adj1" fmla="val -12015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Operator carries output tape to 1401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7171764" y="5661710"/>
            <a:ext cx="2011680" cy="533400"/>
          </a:xfrm>
          <a:prstGeom prst="wedgeRoundRectCallout">
            <a:avLst>
              <a:gd name="adj1" fmla="val -2771"/>
              <a:gd name="adj2" fmla="val -159667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1401 prints output</a:t>
            </a:r>
          </a:p>
        </p:txBody>
      </p:sp>
    </p:spTree>
    <p:extLst>
      <p:ext uri="{BB962C8B-B14F-4D97-AF65-F5344CB8AC3E}">
        <p14:creationId xmlns:p14="http://schemas.microsoft.com/office/powerpoint/2010/main" val="77599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(Third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Third generation (1965-1980)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Integrated circuits (IC's) </a:t>
            </a:r>
            <a:r>
              <a:rPr lang="en-US" dirty="0"/>
              <a:t>are used in place of transistors in these computers.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provides multiprogramming </a:t>
            </a:r>
            <a:r>
              <a:rPr lang="en-US" dirty="0"/>
              <a:t>(the ability to have several programs in memory at once, each in its own memory partition).</a:t>
            </a:r>
            <a:endParaRPr lang="en-IN" dirty="0"/>
          </a:p>
        </p:txBody>
      </p:sp>
      <p:pic>
        <p:nvPicPr>
          <p:cNvPr id="11" name="Picture 2" descr="Image result for used integrated circ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53" y="2288872"/>
            <a:ext cx="4343400" cy="352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(Forth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Fourth generation (1980-present)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Personal Computers (PC)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LSI (Large Scale Integration) circuits</a:t>
            </a:r>
            <a:r>
              <a:rPr lang="en-US" dirty="0"/>
              <a:t>, chips containing thousands of transistors are used in these systems.</a:t>
            </a:r>
            <a:endParaRPr lang="en-IN" dirty="0"/>
          </a:p>
        </p:txBody>
      </p:sp>
      <p:pic>
        <p:nvPicPr>
          <p:cNvPr id="5" name="Picture 4" descr="Image result for large scale inte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53" y="2178423"/>
            <a:ext cx="426719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2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What is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Operating Systems (OS)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7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Definition of Operating System</a:t>
            </a:r>
          </a:p>
          <a:p>
            <a:endParaRPr lang="en-US" dirty="0"/>
          </a:p>
          <a:p>
            <a:r>
              <a:rPr lang="en-US" dirty="0"/>
              <a:t>An Operating System (OS) is a collection of software that </a:t>
            </a:r>
          </a:p>
          <a:p>
            <a:pPr lvl="1"/>
            <a:r>
              <a:rPr lang="en-US" dirty="0"/>
              <a:t>manages hardware resources</a:t>
            </a:r>
          </a:p>
          <a:p>
            <a:pPr lvl="1"/>
            <a:r>
              <a:rPr lang="en-US" dirty="0"/>
              <a:t>provides various service to the users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3483391"/>
            <a:ext cx="4361329" cy="41625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which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t="32298" r="18402" b="35252"/>
          <a:stretch/>
        </p:blipFill>
        <p:spPr bwMode="auto">
          <a:xfrm>
            <a:off x="4746812" y="3691519"/>
            <a:ext cx="2985248" cy="10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Program development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provides editors and debuggers </a:t>
            </a:r>
            <a:r>
              <a:rPr lang="en-US" dirty="0"/>
              <a:t>to assist (help) the programmer in creating programs. </a:t>
            </a:r>
            <a:endParaRPr lang="en-I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44" y="1743636"/>
            <a:ext cx="6467368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704886" y="6499676"/>
            <a:ext cx="640800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987441"/>
              </p:ext>
            </p:extLst>
          </p:nvPr>
        </p:nvGraphicFramePr>
        <p:xfrm>
          <a:off x="704886" y="61116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Exercise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164346"/>
              </p:ext>
            </p:extLst>
          </p:nvPr>
        </p:nvGraphicFramePr>
        <p:xfrm>
          <a:off x="1803815" y="6102803"/>
          <a:ext cx="547200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4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 the name of any three code editor for windows?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2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Program execution</a:t>
            </a:r>
          </a:p>
          <a:p>
            <a:pPr lvl="1"/>
            <a:r>
              <a:rPr lang="en-US" dirty="0"/>
              <a:t>Following tasks need to be perform to execute a program: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Instructions and data </a:t>
            </a:r>
            <a:r>
              <a:rPr lang="en-US" dirty="0"/>
              <a:t>must be </a:t>
            </a:r>
            <a:r>
              <a:rPr lang="en-US" dirty="0">
                <a:solidFill>
                  <a:schemeClr val="accent6"/>
                </a:solidFill>
              </a:rPr>
              <a:t>loaded</a:t>
            </a:r>
            <a:r>
              <a:rPr lang="en-US" dirty="0"/>
              <a:t> into </a:t>
            </a:r>
            <a:r>
              <a:rPr lang="en-US" dirty="0">
                <a:solidFill>
                  <a:schemeClr val="accent6"/>
                </a:solidFill>
              </a:rPr>
              <a:t>main memory</a:t>
            </a:r>
            <a:r>
              <a:rPr lang="en-US" dirty="0"/>
              <a:t>.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I/O devices and files </a:t>
            </a:r>
            <a:r>
              <a:rPr lang="en-US" dirty="0"/>
              <a:t>must be </a:t>
            </a:r>
            <a:r>
              <a:rPr lang="en-US" dirty="0">
                <a:solidFill>
                  <a:schemeClr val="accent6"/>
                </a:solidFill>
              </a:rPr>
              <a:t>initialized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handles all these duties for the user.</a:t>
            </a:r>
            <a:endParaRPr lang="en-IN" dirty="0"/>
          </a:p>
        </p:txBody>
      </p:sp>
      <p:pic>
        <p:nvPicPr>
          <p:cNvPr id="12" name="Picture 2" descr="Image result for program execution 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962729"/>
            <a:ext cx="8640000" cy="352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6778E736-53E0-01A3-0881-7B42D266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316">
            <a:off x="9355578" y="710542"/>
            <a:ext cx="1844675" cy="1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B1F60-F91A-0944-6DD7-ECD15AFF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640" y="2313589"/>
            <a:ext cx="3272552" cy="775234"/>
          </a:xfrm>
          <a:prstGeom prst="rect">
            <a:avLst/>
          </a:prstGeom>
        </p:spPr>
      </p:pic>
      <p:pic>
        <p:nvPicPr>
          <p:cNvPr id="6" name="Picture 12" descr="Image result for hard disk drive">
            <a:extLst>
              <a:ext uri="{FF2B5EF4-FFF2-40B4-BE49-F238E27FC236}">
                <a16:creationId xmlns:a16="http://schemas.microsoft.com/office/drawing/2014/main" id="{6618F28A-8F9A-B766-0174-B0912FF1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83" y="1717223"/>
            <a:ext cx="18488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708DE-BD39-309B-4231-1D093A089271}"/>
              </a:ext>
            </a:extLst>
          </p:cNvPr>
          <p:cNvCxnSpPr>
            <a:cxnSpLocks/>
          </p:cNvCxnSpPr>
          <p:nvPr/>
        </p:nvCxnSpPr>
        <p:spPr>
          <a:xfrm>
            <a:off x="8105775" y="2621501"/>
            <a:ext cx="6334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0A9107-332F-EAD9-AF31-4F23076D1AA2}"/>
              </a:ext>
            </a:extLst>
          </p:cNvPr>
          <p:cNvCxnSpPr>
            <a:cxnSpLocks/>
          </p:cNvCxnSpPr>
          <p:nvPr/>
        </p:nvCxnSpPr>
        <p:spPr>
          <a:xfrm flipH="1">
            <a:off x="7846219" y="2812001"/>
            <a:ext cx="87391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4C9128-F405-CDF9-5FDF-DBE383451A82}"/>
              </a:ext>
            </a:extLst>
          </p:cNvPr>
          <p:cNvCxnSpPr>
            <a:cxnSpLocks/>
          </p:cNvCxnSpPr>
          <p:nvPr/>
        </p:nvCxnSpPr>
        <p:spPr>
          <a:xfrm rot="5400000">
            <a:off x="9922755" y="2033929"/>
            <a:ext cx="6334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959219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Memory management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manages memory </a:t>
            </a:r>
            <a:r>
              <a:rPr lang="en-US" dirty="0"/>
              <a:t>hierarchy.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keeps the track </a:t>
            </a:r>
            <a:r>
              <a:rPr lang="en-US" dirty="0"/>
              <a:t>of which part of memory area in use and free memory.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allocates memory </a:t>
            </a:r>
            <a:r>
              <a:rPr lang="en-US" dirty="0"/>
              <a:t>to program when they need it.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de-allocate the memory </a:t>
            </a:r>
            <a:r>
              <a:rPr lang="en-US" dirty="0"/>
              <a:t>when the program finish execution.</a:t>
            </a:r>
            <a:endParaRPr lang="en-IN" dirty="0"/>
          </a:p>
        </p:txBody>
      </p:sp>
      <p:sp>
        <p:nvSpPr>
          <p:cNvPr id="6" name="Flowchart: Process 5"/>
          <p:cNvSpPr/>
          <p:nvPr/>
        </p:nvSpPr>
        <p:spPr>
          <a:xfrm>
            <a:off x="1487714" y="2859314"/>
            <a:ext cx="6324600" cy="1600200"/>
          </a:xfrm>
          <a:prstGeom prst="flowChartProcess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6" idx="0"/>
            <a:endCxn id="6" idx="2"/>
          </p:cNvCxnSpPr>
          <p:nvPr/>
        </p:nvCxnSpPr>
        <p:spPr>
          <a:xfrm>
            <a:off x="46500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2883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117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487964" y="4688113"/>
            <a:ext cx="685800" cy="6858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1" name="Oval 10"/>
          <p:cNvSpPr/>
          <p:nvPr/>
        </p:nvSpPr>
        <p:spPr>
          <a:xfrm>
            <a:off x="1868714" y="3316514"/>
            <a:ext cx="685800" cy="6858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94448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0.00144 -0.200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98961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Access to I/O devices (Resource allocation)</a:t>
            </a:r>
          </a:p>
          <a:p>
            <a:pPr lvl="1"/>
            <a:r>
              <a:rPr lang="en-US" dirty="0"/>
              <a:t>A running program may require I/O, which may involve file or an I/O device.</a:t>
            </a:r>
          </a:p>
          <a:p>
            <a:pPr lvl="1"/>
            <a:r>
              <a:rPr lang="en-US" dirty="0"/>
              <a:t>For efficiency and protection, users cannot control I/O devices directly.</a:t>
            </a:r>
          </a:p>
          <a:p>
            <a:pPr lvl="1"/>
            <a:r>
              <a:rPr lang="en-US" dirty="0"/>
              <a:t>Therefore, the </a:t>
            </a:r>
            <a:r>
              <a:rPr lang="en-US" dirty="0">
                <a:solidFill>
                  <a:schemeClr val="accent6"/>
                </a:solidFill>
              </a:rPr>
              <a:t>OS controls these I/O devices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provides to program</a:t>
            </a:r>
            <a:r>
              <a:rPr lang="en-US" dirty="0"/>
              <a:t> as per requirement.</a:t>
            </a:r>
            <a:endParaRPr lang="en-I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57" y="966243"/>
            <a:ext cx="47244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8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7851676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Controlled access to file</a:t>
            </a:r>
          </a:p>
          <a:p>
            <a:pPr lvl="1"/>
            <a:r>
              <a:rPr lang="en-US" dirty="0"/>
              <a:t>In case of file access, </a:t>
            </a:r>
            <a:r>
              <a:rPr lang="en-US" dirty="0">
                <a:solidFill>
                  <a:schemeClr val="accent6"/>
                </a:solidFill>
              </a:rPr>
              <a:t>OS provides a directory hierarchy </a:t>
            </a:r>
            <a:r>
              <a:rPr lang="en-US" dirty="0"/>
              <a:t>for easy access and management of file.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provides various file handling commands </a:t>
            </a:r>
            <a:r>
              <a:rPr lang="en-US" dirty="0"/>
              <a:t>using which user can easily read, write and modify file.</a:t>
            </a:r>
            <a:endParaRPr lang="en-IN" dirty="0"/>
          </a:p>
        </p:txBody>
      </p: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13296"/>
          <a:stretch/>
        </p:blipFill>
        <p:spPr bwMode="auto">
          <a:xfrm>
            <a:off x="7982858" y="863444"/>
            <a:ext cx="4020457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06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Error detection and response</a:t>
            </a:r>
          </a:p>
          <a:p>
            <a:pPr lvl="1"/>
            <a:r>
              <a:rPr lang="en-US" dirty="0"/>
              <a:t>An error may occur in CPU, in I/O devices or in the memory hardware. </a:t>
            </a:r>
          </a:p>
          <a:p>
            <a:pPr lvl="1"/>
            <a:r>
              <a:rPr lang="en-US" dirty="0"/>
              <a:t>Following are the major activities of an operating system with respect to error handling −</a:t>
            </a:r>
          </a:p>
          <a:p>
            <a:pPr lvl="2"/>
            <a:r>
              <a:rPr lang="en-US" dirty="0"/>
              <a:t>The OS </a:t>
            </a:r>
            <a:r>
              <a:rPr lang="en-US" dirty="0">
                <a:solidFill>
                  <a:schemeClr val="accent6"/>
                </a:solidFill>
              </a:rPr>
              <a:t>constantly checks for possible errors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 OS </a:t>
            </a:r>
            <a:r>
              <a:rPr lang="en-US" dirty="0">
                <a:solidFill>
                  <a:schemeClr val="accent6"/>
                </a:solidFill>
              </a:rPr>
              <a:t>takes an appropriate action </a:t>
            </a:r>
            <a:r>
              <a:rPr lang="en-US" dirty="0"/>
              <a:t>to ensure correct and consistent computing.</a:t>
            </a:r>
            <a:endParaRPr lang="en-IN" dirty="0"/>
          </a:p>
        </p:txBody>
      </p:sp>
      <p:pic>
        <p:nvPicPr>
          <p:cNvPr id="6" name="Picture 2" descr="Image result for err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09" y="2739571"/>
            <a:ext cx="43021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rinter not available ms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52" y="2739571"/>
            <a:ext cx="2657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Accounting</a:t>
            </a:r>
          </a:p>
          <a:p>
            <a:pPr lvl="1"/>
            <a:r>
              <a:rPr lang="en-US" dirty="0"/>
              <a:t>Keeping a </a:t>
            </a:r>
            <a:r>
              <a:rPr lang="en-US" dirty="0">
                <a:solidFill>
                  <a:schemeClr val="accent6"/>
                </a:solidFill>
              </a:rPr>
              <a:t>track of which users are using how much and what kinds of computer resources </a:t>
            </a:r>
            <a:r>
              <a:rPr lang="en-US" dirty="0"/>
              <a:t>can be used for accounting or simply for accumulating usage statistics.</a:t>
            </a:r>
          </a:p>
          <a:p>
            <a:pPr lvl="1"/>
            <a:r>
              <a:rPr lang="en-US" dirty="0"/>
              <a:t>Usage </a:t>
            </a:r>
            <a:r>
              <a:rPr lang="en-US" dirty="0">
                <a:solidFill>
                  <a:schemeClr val="accent6"/>
                </a:solidFill>
              </a:rPr>
              <a:t>statistics is used to reconfigure the system to improve computing services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Picture 3" descr="C:\Users\GNWEBSOFT\Desktop\silhouette multise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1" y="2420257"/>
            <a:ext cx="5619611" cy="33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IN" dirty="0"/>
              <a:t>Protection &amp; Security</a:t>
            </a:r>
          </a:p>
          <a:p>
            <a:pPr lvl="1"/>
            <a:r>
              <a:rPr lang="en-US" dirty="0"/>
              <a:t>Protection involves ensuring that </a:t>
            </a:r>
            <a:r>
              <a:rPr lang="en-US" dirty="0">
                <a:solidFill>
                  <a:schemeClr val="accent6"/>
                </a:solidFill>
              </a:rPr>
              <a:t>all accesses to system resources is controlled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chemeClr val="accent6"/>
                </a:solidFill>
              </a:rPr>
              <a:t>make a system secure</a:t>
            </a:r>
            <a:r>
              <a:rPr lang="en-US" dirty="0"/>
              <a:t>, the </a:t>
            </a:r>
            <a:r>
              <a:rPr lang="en-US" dirty="0">
                <a:solidFill>
                  <a:schemeClr val="accent6"/>
                </a:solidFill>
              </a:rPr>
              <a:t>user needs to authenticate himself or herself to the system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2" descr="Image result for security in operating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24314"/>
            <a:ext cx="4286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20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Operating System (OS)?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System consists of various hardware's such as</a:t>
            </a:r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316">
            <a:off x="760613" y="1708008"/>
            <a:ext cx="1844675" cy="1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96" y="3972440"/>
            <a:ext cx="182623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61711" y="3341512"/>
            <a:ext cx="124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157119" y="3341512"/>
            <a:ext cx="83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759727" y="3341512"/>
            <a:ext cx="19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Keyboard &amp; Mouse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110757" y="5412537"/>
            <a:ext cx="114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 Disk	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080496" y="5412537"/>
            <a:ext cx="99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Monitor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9294533" y="5412537"/>
            <a:ext cx="92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Printer</a:t>
            </a:r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92" y="2132537"/>
            <a:ext cx="3272552" cy="7752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859" y="1977229"/>
            <a:ext cx="2587707" cy="1085850"/>
          </a:xfrm>
          <a:prstGeom prst="rect">
            <a:avLst/>
          </a:prstGeom>
        </p:spPr>
      </p:pic>
      <p:pic>
        <p:nvPicPr>
          <p:cNvPr id="19" name="Picture 12" descr="Image result for hard disk driv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6" y="3972440"/>
            <a:ext cx="18488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Image result for displa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2"/>
          <a:stretch/>
        </p:blipFill>
        <p:spPr bwMode="auto">
          <a:xfrm>
            <a:off x="4770457" y="3972440"/>
            <a:ext cx="161122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92205" y="5890012"/>
            <a:ext cx="56692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Who manages (controls) these hardwares??? </a:t>
            </a:r>
            <a:endParaRPr lang="en-IN" sz="2400" b="1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4514" y="5797679"/>
            <a:ext cx="2468880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Operating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System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US" dirty="0"/>
              <a:t>Communication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multitasking</a:t>
            </a:r>
            <a:r>
              <a:rPr lang="en-US" dirty="0"/>
              <a:t> environment, the </a:t>
            </a:r>
            <a:r>
              <a:rPr lang="en-US" dirty="0">
                <a:solidFill>
                  <a:schemeClr val="accent6"/>
                </a:solidFill>
              </a:rPr>
              <a:t>processes need to communicate with each other </a:t>
            </a:r>
            <a:r>
              <a:rPr lang="en-US" dirty="0"/>
              <a:t>and to exchange their information.</a:t>
            </a:r>
          </a:p>
          <a:p>
            <a:pPr lvl="1"/>
            <a:r>
              <a:rPr lang="en-US" dirty="0"/>
              <a:t>Operating system </a:t>
            </a:r>
            <a:r>
              <a:rPr lang="en-US" dirty="0">
                <a:solidFill>
                  <a:schemeClr val="accent6"/>
                </a:solidFill>
              </a:rPr>
              <a:t>performs the communication among various types of processes </a:t>
            </a:r>
            <a:r>
              <a:rPr lang="en-US" dirty="0"/>
              <a:t>in the form of shared memory.</a:t>
            </a:r>
            <a:endParaRPr lang="en-IN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54" y="2456543"/>
            <a:ext cx="561290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81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Types of Operating Systems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91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Mainframe operating systems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OS found in room sized computers </a:t>
            </a:r>
            <a:r>
              <a:rPr lang="en-US" dirty="0"/>
              <a:t>which are still found in major corporate data centers.</a:t>
            </a:r>
          </a:p>
          <a:p>
            <a:pPr lvl="1"/>
            <a:r>
              <a:rPr lang="en-US" dirty="0"/>
              <a:t>They offer three kinds of services: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Batch OS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Transaction processing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Timesharing</a:t>
            </a:r>
          </a:p>
          <a:p>
            <a:pPr lvl="1"/>
            <a:r>
              <a:rPr lang="en-US" dirty="0"/>
              <a:t>Examples: OS/390, OS/360.</a:t>
            </a:r>
            <a:endParaRPr lang="en-IN" dirty="0"/>
          </a:p>
        </p:txBody>
      </p:sp>
      <p:pic>
        <p:nvPicPr>
          <p:cNvPr id="4" name="Picture 2" descr="A Brief History of Computers - M&amp;H Consulting">
            <a:extLst>
              <a:ext uri="{FF2B5EF4-FFF2-40B4-BE49-F238E27FC236}">
                <a16:creationId xmlns:a16="http://schemas.microsoft.com/office/drawing/2014/main" id="{15BF1138-C5AE-BA40-19B1-DE38FEF72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408" y="1687784"/>
            <a:ext cx="4467362" cy="348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Mainframe Operating Systems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batch 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6" y="1535232"/>
            <a:ext cx="5232261" cy="27432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86" y="2212183"/>
            <a:ext cx="4488443" cy="27432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4" descr="Image result for time sharing operating syst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t="13383" r="8026" b="5505"/>
          <a:stretch/>
        </p:blipFill>
        <p:spPr bwMode="auto">
          <a:xfrm>
            <a:off x="1847688" y="4333095"/>
            <a:ext cx="3301829" cy="206136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3266" y="878430"/>
            <a:ext cx="676656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Batch OS </a:t>
            </a:r>
            <a:r>
              <a:rPr lang="en-US" dirty="0"/>
              <a:t>– </a:t>
            </a:r>
            <a:r>
              <a:rPr lang="en-US" dirty="0">
                <a:solidFill>
                  <a:schemeClr val="accent6"/>
                </a:solidFill>
              </a:rPr>
              <a:t>processes routine jobs without any interactive user presents </a:t>
            </a:r>
            <a:r>
              <a:rPr lang="en-US" dirty="0"/>
              <a:t>i.e. payroll systems, bank statements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5086" y="1564394"/>
            <a:ext cx="6400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Transaction processing – </a:t>
            </a:r>
            <a:r>
              <a:rPr lang="en-US" dirty="0">
                <a:solidFill>
                  <a:schemeClr val="accent6"/>
                </a:solidFill>
              </a:rPr>
              <a:t>handles large numbers of small processes </a:t>
            </a:r>
            <a:r>
              <a:rPr lang="en-US" dirty="0"/>
              <a:t>i.e. cheque processing at banks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9517" y="5748130"/>
            <a:ext cx="6400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Timesharing – </a:t>
            </a:r>
            <a:r>
              <a:rPr lang="en-US" dirty="0">
                <a:solidFill>
                  <a:schemeClr val="accent6"/>
                </a:solidFill>
              </a:rPr>
              <a:t>allows multiple remote users </a:t>
            </a:r>
            <a:r>
              <a:rPr lang="en-US" dirty="0"/>
              <a:t>to run their jobs at once i.e. querying a database, airline booking system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IN" dirty="0"/>
              <a:t>Server operating systems</a:t>
            </a:r>
          </a:p>
          <a:p>
            <a:pPr lvl="1"/>
            <a:r>
              <a:rPr lang="en-US" dirty="0"/>
              <a:t>This </a:t>
            </a:r>
            <a:r>
              <a:rPr lang="en-US" dirty="0">
                <a:solidFill>
                  <a:schemeClr val="accent6"/>
                </a:solidFill>
              </a:rPr>
              <a:t>OS runs on servers </a:t>
            </a:r>
            <a:r>
              <a:rPr lang="en-US" dirty="0"/>
              <a:t>which are </a:t>
            </a:r>
            <a:r>
              <a:rPr lang="en-US" dirty="0">
                <a:solidFill>
                  <a:schemeClr val="accent6"/>
                </a:solidFill>
              </a:rPr>
              <a:t>very large PC</a:t>
            </a:r>
            <a:r>
              <a:rPr lang="en-US" dirty="0"/>
              <a:t>, workstations or even mainframes.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serve multiple users at once </a:t>
            </a:r>
            <a:r>
              <a:rPr lang="en-US" dirty="0"/>
              <a:t>over a network and allow the users to share hardware &amp; software resources.</a:t>
            </a:r>
          </a:p>
          <a:p>
            <a:pPr lvl="1"/>
            <a:r>
              <a:rPr lang="en-US" dirty="0"/>
              <a:t>It provides </a:t>
            </a:r>
            <a:r>
              <a:rPr lang="en-US" dirty="0">
                <a:solidFill>
                  <a:schemeClr val="accent6"/>
                </a:solidFill>
              </a:rPr>
              <a:t>print services, file service or web service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handles the incoming requests </a:t>
            </a:r>
            <a:r>
              <a:rPr lang="en-US" dirty="0"/>
              <a:t>from clients.</a:t>
            </a:r>
          </a:p>
          <a:p>
            <a:pPr lvl="1"/>
            <a:r>
              <a:rPr lang="en-US" dirty="0"/>
              <a:t>Examples: Solaris, FreeBSD, and Linux and Windows Server 200x.</a:t>
            </a:r>
            <a:endParaRPr lang="en-IN" dirty="0"/>
          </a:p>
        </p:txBody>
      </p:sp>
      <p:pic>
        <p:nvPicPr>
          <p:cNvPr id="4" name="Picture 2" descr="Image result for client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1" y="3658726"/>
            <a:ext cx="476175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6FBC06-3BA0-4CBE-5E96-21822A737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9" b="4758"/>
          <a:stretch/>
        </p:blipFill>
        <p:spPr bwMode="auto">
          <a:xfrm>
            <a:off x="5551777" y="3470564"/>
            <a:ext cx="4524375" cy="286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1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IN" dirty="0"/>
              <a:t>Multiprocessor operating systems</a:t>
            </a:r>
          </a:p>
          <a:p>
            <a:pPr lvl="1"/>
            <a:r>
              <a:rPr lang="en-US" dirty="0"/>
              <a:t>A computer system </a:t>
            </a:r>
            <a:r>
              <a:rPr lang="en-US" dirty="0">
                <a:solidFill>
                  <a:schemeClr val="accent6"/>
                </a:solidFill>
              </a:rPr>
              <a:t>consist two or more CPUs </a:t>
            </a:r>
            <a:r>
              <a:rPr lang="en-US" dirty="0"/>
              <a:t>is called multiprocessor. </a:t>
            </a:r>
          </a:p>
          <a:p>
            <a:pPr lvl="1"/>
            <a:r>
              <a:rPr lang="en-US" dirty="0"/>
              <a:t>It is also called </a:t>
            </a:r>
            <a:r>
              <a:rPr lang="en-US" dirty="0">
                <a:solidFill>
                  <a:schemeClr val="accent6"/>
                </a:solidFill>
              </a:rPr>
              <a:t>parallel computers, multicomputer or multiprocessor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need special OS </a:t>
            </a:r>
            <a:r>
              <a:rPr lang="en-US" dirty="0"/>
              <a:t>or some variations on server OS with special features for </a:t>
            </a:r>
            <a:r>
              <a:rPr lang="en-US" dirty="0">
                <a:solidFill>
                  <a:schemeClr val="accent6"/>
                </a:solidFill>
              </a:rPr>
              <a:t>communication, connectivity and consistency</a:t>
            </a:r>
            <a:r>
              <a:rPr lang="en-US" dirty="0"/>
              <a:t>.</a:t>
            </a:r>
          </a:p>
          <a:p>
            <a:pPr lvl="1"/>
            <a:r>
              <a:rPr lang="en-IN" dirty="0"/>
              <a:t>Examples: Windows and Linux.</a:t>
            </a:r>
          </a:p>
        </p:txBody>
      </p:sp>
      <p:pic>
        <p:nvPicPr>
          <p:cNvPr id="5" name="Picture 2" descr="Image result for multiprocessor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81" y="3015916"/>
            <a:ext cx="6800419" cy="32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IN" dirty="0"/>
              <a:t>Personal computer operating systems</a:t>
            </a:r>
          </a:p>
          <a:p>
            <a:pPr lvl="1"/>
            <a:r>
              <a:rPr lang="en-US" dirty="0"/>
              <a:t>The operating </a:t>
            </a:r>
            <a:r>
              <a:rPr lang="en-US" dirty="0">
                <a:solidFill>
                  <a:schemeClr val="accent6"/>
                </a:solidFill>
              </a:rPr>
              <a:t>systems installed on our personal computer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laptops</a:t>
            </a:r>
            <a:r>
              <a:rPr lang="en-US" dirty="0"/>
              <a:t> are personal OS.</a:t>
            </a:r>
          </a:p>
          <a:p>
            <a:pPr lvl="1"/>
            <a:r>
              <a:rPr lang="en-US" dirty="0"/>
              <a:t>Job of this OS is to </a:t>
            </a:r>
            <a:r>
              <a:rPr lang="en-US" dirty="0">
                <a:solidFill>
                  <a:schemeClr val="accent6"/>
                </a:solidFill>
              </a:rPr>
              <a:t>provide good support to single user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OS is widely </a:t>
            </a:r>
            <a:r>
              <a:rPr lang="en-US" dirty="0">
                <a:solidFill>
                  <a:schemeClr val="accent6"/>
                </a:solidFill>
              </a:rPr>
              <a:t>used for word processing, spreadsheet and internet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Examples: Linux, Windows vista and Macintosh.</a:t>
            </a:r>
            <a:endParaRPr lang="en-IN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4" b="7238"/>
          <a:stretch/>
        </p:blipFill>
        <p:spPr bwMode="auto">
          <a:xfrm>
            <a:off x="6801853" y="2538663"/>
            <a:ext cx="5132310" cy="32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IN" dirty="0"/>
              <a:t>Handhelds computer operating systems</a:t>
            </a:r>
          </a:p>
          <a:p>
            <a:pPr lvl="1"/>
            <a:r>
              <a:rPr lang="en-US" dirty="0"/>
              <a:t>A handheld computer or PDA (Personal Digital Assistant) is </a:t>
            </a:r>
            <a:r>
              <a:rPr lang="en-US" dirty="0">
                <a:solidFill>
                  <a:schemeClr val="accent6"/>
                </a:solidFill>
              </a:rPr>
              <a:t>small computer that fit in a Pocket and perform small number of functions such as electronic address book, memo pad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runs on these devices are handheld OS.</a:t>
            </a:r>
          </a:p>
          <a:p>
            <a:pPr lvl="1"/>
            <a:r>
              <a:rPr lang="en-US" dirty="0"/>
              <a:t>These OS also </a:t>
            </a:r>
            <a:r>
              <a:rPr lang="en-US" dirty="0">
                <a:solidFill>
                  <a:schemeClr val="accent6"/>
                </a:solidFill>
              </a:rPr>
              <a:t>provides ability to handle telephony, digital photography</a:t>
            </a:r>
            <a:r>
              <a:rPr lang="en-US" dirty="0"/>
              <a:t> and other functions.</a:t>
            </a:r>
          </a:p>
          <a:p>
            <a:pPr lvl="1"/>
            <a:r>
              <a:rPr lang="en-US" dirty="0"/>
              <a:t>Examples: Symbian OS, Palm OS.</a:t>
            </a:r>
            <a:endParaRPr lang="en-IN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5" y="2968735"/>
            <a:ext cx="4647032" cy="348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91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IN" dirty="0"/>
              <a:t>Embedded operating systems</a:t>
            </a:r>
          </a:p>
          <a:p>
            <a:pPr lvl="1"/>
            <a:r>
              <a:rPr lang="en-US" dirty="0"/>
              <a:t>This OS is installed in </a:t>
            </a:r>
            <a:r>
              <a:rPr lang="en-US" dirty="0">
                <a:solidFill>
                  <a:schemeClr val="accent6"/>
                </a:solidFill>
              </a:rPr>
              <a:t>ATMs, printers, calculators and washing machine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runs on the computer that </a:t>
            </a:r>
            <a:r>
              <a:rPr lang="en-US" dirty="0">
                <a:solidFill>
                  <a:schemeClr val="accent6"/>
                </a:solidFill>
              </a:rPr>
              <a:t>control devices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neither allow to download new software nor accept user installed software</a:t>
            </a:r>
            <a:r>
              <a:rPr lang="en-US" dirty="0"/>
              <a:t>. So there is no need for protection.</a:t>
            </a:r>
          </a:p>
          <a:p>
            <a:pPr lvl="1"/>
            <a:r>
              <a:rPr lang="en-US" dirty="0"/>
              <a:t>Examples: QNX, </a:t>
            </a:r>
            <a:r>
              <a:rPr lang="en-US" dirty="0" err="1"/>
              <a:t>VxWorks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9" t="3961" r="27707" b="6024"/>
          <a:stretch/>
        </p:blipFill>
        <p:spPr bwMode="auto">
          <a:xfrm>
            <a:off x="7431962" y="2828874"/>
            <a:ext cx="1748588" cy="35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2" y="3848874"/>
            <a:ext cx="203019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Image result for calcula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59" y="3755020"/>
            <a:ext cx="1965812" cy="17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Image result for washing mach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13" y="3085433"/>
            <a:ext cx="2474508" cy="30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2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IN" dirty="0"/>
              <a:t>Sensor node operating systems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Network of tiny sensor nodes </a:t>
            </a:r>
            <a:r>
              <a:rPr lang="en-US" dirty="0"/>
              <a:t>are being developed for numerous purpose.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Each nodes are tiny computers with a CPU, RAM, ROM and one or more environmental sensors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installed in these nodes are sensor node OS.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communicate with each other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with base station using wireless communication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sensor network are </a:t>
            </a:r>
            <a:r>
              <a:rPr lang="en-US" dirty="0">
                <a:solidFill>
                  <a:schemeClr val="accent6"/>
                </a:solidFill>
              </a:rPr>
              <a:t>used to protect area of building, detect fires in forest, measure temperature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TinyOS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01" y="3553514"/>
            <a:ext cx="6070467" cy="269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68" y="3577144"/>
            <a:ext cx="2986840" cy="265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Operating System (OS) is a </a:t>
            </a:r>
            <a:r>
              <a:rPr lang="en-US" b="1" dirty="0">
                <a:solidFill>
                  <a:schemeClr val="accent6"/>
                </a:solidFill>
              </a:rPr>
              <a:t>collection of software </a:t>
            </a:r>
            <a:r>
              <a:rPr lang="en-US" dirty="0"/>
              <a:t>that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manages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hardware resources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provides various service </a:t>
            </a:r>
            <a:r>
              <a:rPr lang="en-US" dirty="0"/>
              <a:t>to the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1B6AE-5E70-3C41-C460-AB4C91439FC4}"/>
              </a:ext>
            </a:extLst>
          </p:cNvPr>
          <p:cNvSpPr txBox="1"/>
          <p:nvPr/>
        </p:nvSpPr>
        <p:spPr>
          <a:xfrm>
            <a:off x="131179" y="5444835"/>
            <a:ext cx="10550675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program</a:t>
            </a:r>
            <a:r>
              <a:rPr lang="en-US" sz="2000" dirty="0"/>
              <a:t> is a piece of code or a set of instructions that performs a given task.</a:t>
            </a:r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software</a:t>
            </a:r>
            <a:r>
              <a:rPr lang="en-US" sz="2000" dirty="0"/>
              <a:t> is a set of programs used to perform various tasks, which is more complex than that of a program.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0602BA-0AFB-4C23-B282-D6F1AB9C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77" y="3923680"/>
            <a:ext cx="1399743" cy="1368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EED199-F862-25CE-946D-E4AF2C860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3" t="9697" b="51520"/>
          <a:stretch/>
        </p:blipFill>
        <p:spPr>
          <a:xfrm>
            <a:off x="5593994" y="4276929"/>
            <a:ext cx="4449041" cy="101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1781BB-B180-E029-3644-5F5918316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9" y="2539867"/>
            <a:ext cx="1657350" cy="275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BAC3E9-3B38-E8F3-79D4-58A67C64A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678" y="3520942"/>
            <a:ext cx="2590800" cy="1771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25449F-00FE-EAAC-28EF-E7AA926CF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490" y="2220779"/>
            <a:ext cx="2695575" cy="1695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12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IN" dirty="0"/>
              <a:t>Real time operating systems</a:t>
            </a:r>
          </a:p>
          <a:p>
            <a:pPr lvl="1"/>
            <a:r>
              <a:rPr lang="en-US" dirty="0"/>
              <a:t>These systems having </a:t>
            </a:r>
            <a:r>
              <a:rPr lang="en-US" dirty="0">
                <a:solidFill>
                  <a:schemeClr val="accent6"/>
                </a:solidFill>
              </a:rPr>
              <a:t>time as a key parameter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Real time OS </a:t>
            </a:r>
            <a:r>
              <a:rPr lang="en-US" dirty="0">
                <a:solidFill>
                  <a:schemeClr val="accent6"/>
                </a:solidFill>
              </a:rPr>
              <a:t>has well defined fixed time constraints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Processing must be done within defined time constraints </a:t>
            </a:r>
            <a:r>
              <a:rPr lang="en-US" dirty="0"/>
              <a:t>otherwise system fails. </a:t>
            </a:r>
          </a:p>
          <a:p>
            <a:pPr lvl="1"/>
            <a:r>
              <a:rPr lang="en-US" dirty="0"/>
              <a:t>Two types of real time OS: </a:t>
            </a:r>
          </a:p>
          <a:p>
            <a:pPr lvl="2"/>
            <a:r>
              <a:rPr lang="en-US" dirty="0"/>
              <a:t>Hard real time – </a:t>
            </a:r>
            <a:r>
              <a:rPr lang="en-US" dirty="0">
                <a:solidFill>
                  <a:schemeClr val="accent6"/>
                </a:solidFill>
              </a:rPr>
              <a:t>missing an occasional deadline can cause any permanent damage such as human injury or equipment damage</a:t>
            </a:r>
            <a:r>
              <a:rPr lang="en-US" dirty="0"/>
              <a:t>. Many of these are found in industrial process control, car engine control system.</a:t>
            </a:r>
          </a:p>
          <a:p>
            <a:pPr lvl="2"/>
            <a:r>
              <a:rPr lang="en-US" dirty="0"/>
              <a:t>Soft real time – </a:t>
            </a:r>
            <a:r>
              <a:rPr lang="en-US" dirty="0">
                <a:solidFill>
                  <a:schemeClr val="accent6"/>
                </a:solidFill>
              </a:rPr>
              <a:t>missing an occasional deadline does not cause any permanent damage</a:t>
            </a:r>
            <a:r>
              <a:rPr lang="en-US" dirty="0"/>
              <a:t>. Used in digital audio, multimedia system.</a:t>
            </a:r>
          </a:p>
          <a:p>
            <a:pPr lvl="1"/>
            <a:r>
              <a:rPr lang="en-US" dirty="0"/>
              <a:t>Examples: e-Cos.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3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IN" dirty="0"/>
              <a:t>Smart card operating systems</a:t>
            </a:r>
          </a:p>
          <a:p>
            <a:pPr lvl="1"/>
            <a:r>
              <a:rPr lang="en-US" dirty="0"/>
              <a:t>Smallest OS run on </a:t>
            </a:r>
            <a:r>
              <a:rPr lang="en-US" dirty="0">
                <a:solidFill>
                  <a:schemeClr val="accent6"/>
                </a:solidFill>
              </a:rPr>
              <a:t>smart cards which are credit card sized devices containing CPU chip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OS are </a:t>
            </a:r>
            <a:r>
              <a:rPr lang="en-US" dirty="0">
                <a:solidFill>
                  <a:schemeClr val="accent6"/>
                </a:solidFill>
              </a:rPr>
              <a:t>installed on electronic payments cards such as debit card, credit card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They have </a:t>
            </a:r>
            <a:r>
              <a:rPr lang="en-US" dirty="0">
                <a:solidFill>
                  <a:schemeClr val="accent6"/>
                </a:solidFill>
              </a:rPr>
              <a:t>limited processing power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Some smart cards are Java oriented. ROM on smart card holds an interpreter for the JVM – small program.</a:t>
            </a:r>
            <a:endParaRPr lang="en-IN" dirty="0"/>
          </a:p>
        </p:txBody>
      </p:sp>
      <p:pic>
        <p:nvPicPr>
          <p:cNvPr id="4" name="Picture 2" descr="Image result for smart c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b="19443"/>
          <a:stretch/>
        </p:blipFill>
        <p:spPr bwMode="auto">
          <a:xfrm>
            <a:off x="7511716" y="2884003"/>
            <a:ext cx="3928641" cy="24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System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18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System calls?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29838" cy="5590565"/>
          </a:xfrm>
        </p:spPr>
        <p:txBody>
          <a:bodyPr/>
          <a:lstStyle/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way for programs to interact with the operating system</a:t>
            </a:r>
            <a:r>
              <a:rPr lang="en-US" dirty="0"/>
              <a:t>. </a:t>
            </a:r>
          </a:p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mechanism that provides the interface between a process and the operating system</a:t>
            </a:r>
            <a:r>
              <a:rPr lang="en-US" dirty="0"/>
              <a:t>.</a:t>
            </a:r>
          </a:p>
          <a:p>
            <a:r>
              <a:rPr lang="en-US" dirty="0"/>
              <a:t>A computer program makes a system call </a:t>
            </a:r>
            <a:r>
              <a:rPr lang="en-US" b="1" dirty="0">
                <a:solidFill>
                  <a:schemeClr val="accent6"/>
                </a:solidFill>
              </a:rPr>
              <a:t>when it makes a request to the operating system's kernel</a:t>
            </a:r>
            <a:r>
              <a:rPr lang="en-US" dirty="0"/>
              <a:t>. </a:t>
            </a:r>
          </a:p>
          <a:p>
            <a:r>
              <a:rPr lang="en-US" dirty="0"/>
              <a:t>It is a </a:t>
            </a:r>
            <a:r>
              <a:rPr lang="en-US" b="1" dirty="0">
                <a:solidFill>
                  <a:schemeClr val="accent6"/>
                </a:solidFill>
              </a:rPr>
              <a:t>programmatic method </a:t>
            </a:r>
            <a:r>
              <a:rPr lang="en-US" dirty="0"/>
              <a:t>in which a </a:t>
            </a:r>
            <a:r>
              <a:rPr lang="en-US" b="1" dirty="0">
                <a:solidFill>
                  <a:schemeClr val="accent6"/>
                </a:solidFill>
              </a:rPr>
              <a:t>computer program requests a service from the kernel </a:t>
            </a:r>
            <a:r>
              <a:rPr lang="en-US" dirty="0"/>
              <a:t>of the OS.</a:t>
            </a:r>
          </a:p>
          <a:p>
            <a:r>
              <a:rPr lang="en-US" dirty="0"/>
              <a:t>System call </a:t>
            </a:r>
            <a:r>
              <a:rPr lang="en-US" b="1" dirty="0">
                <a:solidFill>
                  <a:schemeClr val="accent6"/>
                </a:solidFill>
              </a:rPr>
              <a:t>provides the services of the operating system </a:t>
            </a:r>
            <a:r>
              <a:rPr lang="en-US" dirty="0"/>
              <a:t>to the user programs via </a:t>
            </a:r>
            <a:r>
              <a:rPr lang="en-US" b="1" dirty="0">
                <a:solidFill>
                  <a:schemeClr val="accent6"/>
                </a:solidFill>
              </a:rPr>
              <a:t>Application Program Interface(API)</a:t>
            </a:r>
            <a:r>
              <a:rPr lang="en-US" dirty="0"/>
              <a:t>.</a:t>
            </a:r>
          </a:p>
          <a:p>
            <a:r>
              <a:rPr lang="en-US" dirty="0"/>
              <a:t>System calls are the </a:t>
            </a:r>
            <a:r>
              <a:rPr lang="en-US" b="1" dirty="0">
                <a:solidFill>
                  <a:schemeClr val="accent6"/>
                </a:solidFill>
              </a:rPr>
              <a:t>only entry points for the kernel system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5CBED1-A47B-9C37-30DE-6A93B38BF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498" y="85585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4A827-6F91-4C00-02E9-DF24243912D8}"/>
              </a:ext>
            </a:extLst>
          </p:cNvPr>
          <p:cNvSpPr/>
          <p:nvPr/>
        </p:nvSpPr>
        <p:spPr>
          <a:xfrm>
            <a:off x="7749562" y="254605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E92214-2EED-FC18-AAB3-89E4E5DDBA68}"/>
              </a:ext>
            </a:extLst>
          </p:cNvPr>
          <p:cNvSpPr/>
          <p:nvPr/>
        </p:nvSpPr>
        <p:spPr>
          <a:xfrm>
            <a:off x="8003948" y="262570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8602F-8197-51C4-4DE9-431B013FCF9D}"/>
              </a:ext>
            </a:extLst>
          </p:cNvPr>
          <p:cNvSpPr/>
          <p:nvPr/>
        </p:nvSpPr>
        <p:spPr>
          <a:xfrm>
            <a:off x="9269709" y="26145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CDB018-9559-EB99-91AE-73405DFEB316}"/>
              </a:ext>
            </a:extLst>
          </p:cNvPr>
          <p:cNvSpPr/>
          <p:nvPr/>
        </p:nvSpPr>
        <p:spPr>
          <a:xfrm>
            <a:off x="10528360" y="262395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DF3E1-A061-6326-B565-92A847386012}"/>
              </a:ext>
            </a:extLst>
          </p:cNvPr>
          <p:cNvSpPr/>
          <p:nvPr/>
        </p:nvSpPr>
        <p:spPr>
          <a:xfrm>
            <a:off x="7722564" y="162899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browser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476E2C-569B-A94C-266F-712B03A8A430}"/>
              </a:ext>
            </a:extLst>
          </p:cNvPr>
          <p:cNvCxnSpPr>
            <a:endCxn id="6" idx="0"/>
          </p:cNvCxnSpPr>
          <p:nvPr/>
        </p:nvCxnSpPr>
        <p:spPr>
          <a:xfrm flipH="1">
            <a:off x="8198687" y="221930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1CBDA-826C-1147-18D0-2DB0723B2AEC}"/>
              </a:ext>
            </a:extLst>
          </p:cNvPr>
          <p:cNvSpPr/>
          <p:nvPr/>
        </p:nvSpPr>
        <p:spPr>
          <a:xfrm>
            <a:off x="9075704" y="163192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193617-C116-8E7B-3373-66CC0FA30AD4}"/>
              </a:ext>
            </a:extLst>
          </p:cNvPr>
          <p:cNvCxnSpPr>
            <a:endCxn id="7" idx="0"/>
          </p:cNvCxnSpPr>
          <p:nvPr/>
        </p:nvCxnSpPr>
        <p:spPr>
          <a:xfrm flipH="1">
            <a:off x="9464448" y="222625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9EE0B7B-3329-BAB8-3E9D-63028BA3328A}"/>
              </a:ext>
            </a:extLst>
          </p:cNvPr>
          <p:cNvSpPr/>
          <p:nvPr/>
        </p:nvSpPr>
        <p:spPr>
          <a:xfrm>
            <a:off x="10263805" y="164236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C7EB85-9239-87E6-4AB4-9D4D728E72C3}"/>
              </a:ext>
            </a:extLst>
          </p:cNvPr>
          <p:cNvCxnSpPr/>
          <p:nvPr/>
        </p:nvCxnSpPr>
        <p:spPr>
          <a:xfrm flipH="1">
            <a:off x="10747415" y="224386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91842-FDD3-7975-1E51-F9E5E62C240B}"/>
              </a:ext>
            </a:extLst>
          </p:cNvPr>
          <p:cNvSpPr/>
          <p:nvPr/>
        </p:nvSpPr>
        <p:spPr>
          <a:xfrm>
            <a:off x="7749562" y="309134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4D29-F8B7-713E-6C46-C12C2386B2AC}"/>
              </a:ext>
            </a:extLst>
          </p:cNvPr>
          <p:cNvSpPr/>
          <p:nvPr/>
        </p:nvSpPr>
        <p:spPr>
          <a:xfrm>
            <a:off x="7749562" y="364379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C469A-4D64-9BE7-8524-010059564528}"/>
              </a:ext>
            </a:extLst>
          </p:cNvPr>
          <p:cNvSpPr/>
          <p:nvPr/>
        </p:nvSpPr>
        <p:spPr>
          <a:xfrm>
            <a:off x="7749562" y="434628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A483FBB-36C9-6B4E-21B2-CD8A29D4D451}"/>
              </a:ext>
            </a:extLst>
          </p:cNvPr>
          <p:cNvSpPr/>
          <p:nvPr/>
        </p:nvSpPr>
        <p:spPr>
          <a:xfrm>
            <a:off x="7520375" y="254605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EDE08C1-892C-D53D-7398-626E21DCE521}"/>
              </a:ext>
            </a:extLst>
          </p:cNvPr>
          <p:cNvSpPr/>
          <p:nvPr/>
        </p:nvSpPr>
        <p:spPr>
          <a:xfrm>
            <a:off x="7520375" y="436052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947AD5-A578-FD82-9DF0-7B9B88C12ED1}"/>
              </a:ext>
            </a:extLst>
          </p:cNvPr>
          <p:cNvSpPr/>
          <p:nvPr/>
        </p:nvSpPr>
        <p:spPr>
          <a:xfrm>
            <a:off x="6541803" y="326100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B149DA-0FD9-CA9E-E445-7DF6DE8AB8C4}"/>
              </a:ext>
            </a:extLst>
          </p:cNvPr>
          <p:cNvSpPr/>
          <p:nvPr/>
        </p:nvSpPr>
        <p:spPr>
          <a:xfrm>
            <a:off x="6523785" y="449997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4CD647CC-4B48-CE27-B92C-966F0272F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31" y="451293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mage result for ram">
            <a:extLst>
              <a:ext uri="{FF2B5EF4-FFF2-40B4-BE49-F238E27FC236}">
                <a16:creationId xmlns:a16="http://schemas.microsoft.com/office/drawing/2014/main" id="{10774213-9121-EDCE-1CA5-21FE6D12C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10233469" y="453393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age result for disk">
            <a:extLst>
              <a:ext uri="{FF2B5EF4-FFF2-40B4-BE49-F238E27FC236}">
                <a16:creationId xmlns:a16="http://schemas.microsoft.com/office/drawing/2014/main" id="{9B3CDED7-7555-7552-A623-962E40608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275" y="451293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Image result for keyboard mouse">
            <a:extLst>
              <a:ext uri="{FF2B5EF4-FFF2-40B4-BE49-F238E27FC236}">
                <a16:creationId xmlns:a16="http://schemas.microsoft.com/office/drawing/2014/main" id="{C2CCFABA-A2AB-7200-0CD3-37EFD435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075" y="451293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Image result for display">
            <a:extLst>
              <a:ext uri="{FF2B5EF4-FFF2-40B4-BE49-F238E27FC236}">
                <a16:creationId xmlns:a16="http://schemas.microsoft.com/office/drawing/2014/main" id="{920C30CF-D15B-6CCD-6FE3-92BAD1F3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475" y="451174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Related image">
            <a:extLst>
              <a:ext uri="{FF2B5EF4-FFF2-40B4-BE49-F238E27FC236}">
                <a16:creationId xmlns:a16="http://schemas.microsoft.com/office/drawing/2014/main" id="{231781BE-0A32-1403-5426-170E7D95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675" y="453065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8204EBF5-48A3-62E6-D229-E581C89656E3}"/>
              </a:ext>
            </a:extLst>
          </p:cNvPr>
          <p:cNvSpPr/>
          <p:nvPr/>
        </p:nvSpPr>
        <p:spPr>
          <a:xfrm flipH="1">
            <a:off x="11281012" y="254605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B9F6F0C-98B0-B3FA-300B-C178D24DD1AA}"/>
              </a:ext>
            </a:extLst>
          </p:cNvPr>
          <p:cNvSpPr/>
          <p:nvPr/>
        </p:nvSpPr>
        <p:spPr>
          <a:xfrm flipH="1">
            <a:off x="11281012" y="367790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FF9459-9744-CBE2-BB01-020FA4882FFA}"/>
              </a:ext>
            </a:extLst>
          </p:cNvPr>
          <p:cNvSpPr/>
          <p:nvPr/>
        </p:nvSpPr>
        <p:spPr>
          <a:xfrm>
            <a:off x="11459318" y="276830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47D02D-F899-12D8-238C-A41ECFAB869A}"/>
              </a:ext>
            </a:extLst>
          </p:cNvPr>
          <p:cNvSpPr/>
          <p:nvPr/>
        </p:nvSpPr>
        <p:spPr>
          <a:xfrm>
            <a:off x="11427257" y="368223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5491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8" grpId="0" animBg="1"/>
      <p:bldP spid="29" grpId="0" animBg="1"/>
      <p:bldP spid="30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Process Control</a:t>
            </a:r>
            <a:r>
              <a:rPr lang="en-US" dirty="0"/>
              <a:t>: This system calls perform the task of </a:t>
            </a:r>
            <a:r>
              <a:rPr lang="en-US" b="1" dirty="0">
                <a:solidFill>
                  <a:schemeClr val="accent6"/>
                </a:solidFill>
              </a:rPr>
              <a:t>process creation, process termination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End and abort</a:t>
            </a:r>
          </a:p>
          <a:p>
            <a:pPr lvl="2"/>
            <a:r>
              <a:rPr lang="en-US" dirty="0"/>
              <a:t>Load and execute</a:t>
            </a:r>
          </a:p>
          <a:p>
            <a:pPr lvl="2"/>
            <a:r>
              <a:rPr lang="en-US" dirty="0"/>
              <a:t>Create process and terminate process</a:t>
            </a:r>
          </a:p>
          <a:p>
            <a:pPr lvl="2"/>
            <a:r>
              <a:rPr lang="en-US" dirty="0"/>
              <a:t>Wait and signed event</a:t>
            </a:r>
          </a:p>
          <a:p>
            <a:pPr lvl="2"/>
            <a:r>
              <a:rPr lang="en-US" dirty="0"/>
              <a:t>Allocate and free memory</a:t>
            </a:r>
          </a:p>
          <a:p>
            <a:r>
              <a:rPr lang="en-US" b="1" dirty="0">
                <a:solidFill>
                  <a:schemeClr val="accent6"/>
                </a:solidFill>
              </a:rPr>
              <a:t>File Management</a:t>
            </a:r>
            <a:r>
              <a:rPr lang="en-US" dirty="0"/>
              <a:t>: File management system calls handle </a:t>
            </a:r>
            <a:r>
              <a:rPr lang="en-US" b="1" dirty="0">
                <a:solidFill>
                  <a:schemeClr val="accent6"/>
                </a:solidFill>
              </a:rPr>
              <a:t>file manipulation jobs like creating a file, reading, and writing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Create a file</a:t>
            </a:r>
          </a:p>
          <a:p>
            <a:pPr lvl="2"/>
            <a:r>
              <a:rPr lang="en-US" dirty="0"/>
              <a:t>Delete file</a:t>
            </a:r>
          </a:p>
          <a:p>
            <a:pPr lvl="2"/>
            <a:r>
              <a:rPr lang="en-US" dirty="0"/>
              <a:t>Open and close file</a:t>
            </a:r>
          </a:p>
          <a:p>
            <a:pPr lvl="2"/>
            <a:r>
              <a:rPr lang="en-US" dirty="0"/>
              <a:t>Read, write and reposition</a:t>
            </a:r>
          </a:p>
          <a:p>
            <a:pPr lvl="2"/>
            <a:r>
              <a:rPr lang="en-US" dirty="0"/>
              <a:t>Get and set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4914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Device Management</a:t>
            </a:r>
            <a:r>
              <a:rPr lang="en-US" dirty="0"/>
              <a:t>: Device management does the job of </a:t>
            </a:r>
            <a:r>
              <a:rPr lang="en-US" b="1" dirty="0">
                <a:solidFill>
                  <a:schemeClr val="accent6"/>
                </a:solidFill>
              </a:rPr>
              <a:t>device manipulation like reading from device buffers, writing into device buffers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Functions</a:t>
            </a:r>
          </a:p>
          <a:p>
            <a:pPr lvl="2"/>
            <a:r>
              <a:rPr lang="en-US" dirty="0"/>
              <a:t>Request and release device</a:t>
            </a:r>
          </a:p>
          <a:p>
            <a:pPr lvl="2"/>
            <a:r>
              <a:rPr lang="en-US" dirty="0"/>
              <a:t>Logically attach/ detach devices</a:t>
            </a:r>
          </a:p>
          <a:p>
            <a:pPr lvl="2"/>
            <a:r>
              <a:rPr lang="en-US" dirty="0"/>
              <a:t>Get and Set device attributes</a:t>
            </a:r>
          </a:p>
          <a:p>
            <a:r>
              <a:rPr lang="en-US" b="1" dirty="0">
                <a:solidFill>
                  <a:schemeClr val="accent6"/>
                </a:solidFill>
              </a:rPr>
              <a:t>Information Maintenance</a:t>
            </a:r>
            <a:r>
              <a:rPr lang="en-US" dirty="0"/>
              <a:t>: It </a:t>
            </a:r>
            <a:r>
              <a:rPr lang="en-US" b="1" dirty="0">
                <a:solidFill>
                  <a:schemeClr val="accent6"/>
                </a:solidFill>
              </a:rPr>
              <a:t>handles information </a:t>
            </a:r>
            <a:r>
              <a:rPr lang="en-US" dirty="0"/>
              <a:t>and its </a:t>
            </a:r>
            <a:r>
              <a:rPr lang="en-US" b="1" dirty="0">
                <a:solidFill>
                  <a:schemeClr val="accent6"/>
                </a:solidFill>
              </a:rPr>
              <a:t>transfer between the OS and user program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Get or set time and date</a:t>
            </a:r>
          </a:p>
          <a:p>
            <a:pPr lvl="2"/>
            <a:r>
              <a:rPr lang="en-US" dirty="0"/>
              <a:t>Get process and device attributes</a:t>
            </a:r>
          </a:p>
        </p:txBody>
      </p:sp>
    </p:spTree>
    <p:extLst>
      <p:ext uri="{BB962C8B-B14F-4D97-AF65-F5344CB8AC3E}">
        <p14:creationId xmlns:p14="http://schemas.microsoft.com/office/powerpoint/2010/main" val="314053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Communication</a:t>
            </a:r>
            <a:r>
              <a:rPr lang="en-US" dirty="0"/>
              <a:t>: These types of system calls are specially used for </a:t>
            </a:r>
            <a:r>
              <a:rPr lang="en-US" b="1" dirty="0">
                <a:solidFill>
                  <a:schemeClr val="accent6"/>
                </a:solidFill>
              </a:rPr>
              <a:t>interprocess communications (IPC)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Create, delete communications connections</a:t>
            </a:r>
          </a:p>
          <a:p>
            <a:pPr lvl="2"/>
            <a:r>
              <a:rPr lang="en-US" dirty="0"/>
              <a:t>Send, receive message</a:t>
            </a:r>
          </a:p>
          <a:p>
            <a:pPr lvl="2"/>
            <a:r>
              <a:rPr lang="en-US" dirty="0"/>
              <a:t>Help OS to transfer status information</a:t>
            </a:r>
          </a:p>
          <a:p>
            <a:pPr lvl="2"/>
            <a:r>
              <a:rPr lang="en-US" dirty="0"/>
              <a:t>Attach or detach remote devices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23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calls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2" y="860608"/>
            <a:ext cx="877704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1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calls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784" y="863600"/>
            <a:ext cx="88153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Example: In Unix Read system call is</a:t>
            </a:r>
          </a:p>
          <a:p>
            <a:pPr marL="631825" lvl="1" indent="-403225"/>
            <a:r>
              <a:rPr lang="en-US" dirty="0"/>
              <a:t>count = read(</a:t>
            </a:r>
            <a:r>
              <a:rPr lang="en-US" dirty="0" err="1"/>
              <a:t>fd</a:t>
            </a:r>
            <a:r>
              <a:rPr lang="en-US" dirty="0"/>
              <a:t>, buffer, </a:t>
            </a:r>
            <a:r>
              <a:rPr lang="en-US" dirty="0" err="1"/>
              <a:t>nbytes</a:t>
            </a:r>
            <a:r>
              <a:rPr lang="en-US" dirty="0"/>
              <a:t>)</a:t>
            </a:r>
          </a:p>
          <a:p>
            <a:pPr marL="739775" lvl="2"/>
            <a:r>
              <a:rPr lang="en-US" dirty="0" err="1"/>
              <a:t>fd</a:t>
            </a:r>
            <a:r>
              <a:rPr lang="en-US" dirty="0"/>
              <a:t> is a file descriptor. </a:t>
            </a:r>
          </a:p>
          <a:p>
            <a:pPr marL="914400" lvl="3" indent="-282575"/>
            <a:r>
              <a:rPr lang="en-US" dirty="0"/>
              <a:t>When a file is opened, permissions are checked. </a:t>
            </a:r>
          </a:p>
          <a:p>
            <a:pPr marL="914400" lvl="3" indent="-282575"/>
            <a:r>
              <a:rPr lang="en-US" dirty="0"/>
              <a:t>If access is allowed, a number (</a:t>
            </a:r>
            <a:r>
              <a:rPr lang="en-US" dirty="0" err="1"/>
              <a:t>fd</a:t>
            </a:r>
            <a:r>
              <a:rPr lang="en-US" dirty="0"/>
              <a:t>) is returned. </a:t>
            </a:r>
          </a:p>
          <a:p>
            <a:pPr marL="914400" lvl="3" indent="-282575"/>
            <a:r>
              <a:rPr lang="en-US" dirty="0"/>
              <a:t>Then file  can be read/written.</a:t>
            </a:r>
          </a:p>
          <a:p>
            <a:pPr marL="739775" lvl="2"/>
            <a:r>
              <a:rPr lang="en-US" dirty="0" err="1"/>
              <a:t>nbytes</a:t>
            </a:r>
            <a:r>
              <a:rPr lang="en-US" dirty="0"/>
              <a:t> is number of bytes to read</a:t>
            </a:r>
          </a:p>
          <a:p>
            <a:pPr marL="739775" lvl="2"/>
            <a:r>
              <a:rPr lang="en-US" dirty="0"/>
              <a:t>buffer is where read deposits (stores) the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system calls </a:t>
            </a:r>
            <a:r>
              <a:rPr lang="en-US" sz="2800" dirty="0"/>
              <a:t>(Read system call)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88282" y="1080247"/>
            <a:ext cx="7416462" cy="5078506"/>
            <a:chOff x="1173839" y="270899"/>
            <a:chExt cx="9657326" cy="6362474"/>
          </a:xfrm>
        </p:grpSpPr>
        <p:sp>
          <p:nvSpPr>
            <p:cNvPr id="6" name="Rectangle 5"/>
            <p:cNvSpPr/>
            <p:nvPr/>
          </p:nvSpPr>
          <p:spPr>
            <a:xfrm>
              <a:off x="3143251" y="5618807"/>
              <a:ext cx="5530642" cy="977899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99971" y="563588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Return to caller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99971" y="1027820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Trap to the kernel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00268" y="1492053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Put code for read in register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99971" y="2881351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Increment SP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99971" y="3345584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Call read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0268" y="3809816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Push </a:t>
              </a:r>
              <a:r>
                <a:rPr lang="en-US" sz="2000" dirty="0" err="1">
                  <a:solidFill>
                    <a:schemeClr val="bg1"/>
                  </a:solidFill>
                </a:rPr>
                <a:t>fd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99971" y="4270648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Push &amp;buffer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00268" y="4734880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Push </a:t>
              </a:r>
              <a:r>
                <a:rPr lang="en-US" sz="2000" dirty="0" err="1">
                  <a:solidFill>
                    <a:schemeClr val="bg1"/>
                  </a:solidFill>
                </a:rPr>
                <a:t>nbytes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91226" y="5840389"/>
              <a:ext cx="1079500" cy="6094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Dispatch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1271" y="5840389"/>
              <a:ext cx="1003299" cy="6094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Sys call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handler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66377" y="5840389"/>
              <a:ext cx="595162" cy="609431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6" idx="3"/>
              <a:endCxn id="18" idx="1"/>
            </p:cNvCxnSpPr>
            <p:nvPr/>
          </p:nvCxnSpPr>
          <p:spPr>
            <a:xfrm>
              <a:off x="5170725" y="6145104"/>
              <a:ext cx="59565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3"/>
              <a:endCxn id="17" idx="1"/>
            </p:cNvCxnSpPr>
            <p:nvPr/>
          </p:nvCxnSpPr>
          <p:spPr>
            <a:xfrm>
              <a:off x="6361539" y="6145104"/>
              <a:ext cx="6597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3920851" y="482145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920851" y="433694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920851" y="3844541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999411" y="1415257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298177" y="570258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526087" y="5676576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7066244" y="279841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8" name="Curved Connector 27"/>
            <p:cNvCxnSpPr>
              <a:stCxn id="12" idx="1"/>
              <a:endCxn id="10" idx="1"/>
            </p:cNvCxnSpPr>
            <p:nvPr/>
          </p:nvCxnSpPr>
          <p:spPr>
            <a:xfrm rot="10800000" flipH="1">
              <a:off x="4399970" y="1724171"/>
              <a:ext cx="297" cy="1853529"/>
            </a:xfrm>
            <a:prstGeom prst="curvedConnector3">
              <a:avLst>
                <a:gd name="adj1" fmla="val -14050033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3"/>
              <a:endCxn id="11" idx="3"/>
            </p:cNvCxnSpPr>
            <p:nvPr/>
          </p:nvCxnSpPr>
          <p:spPr>
            <a:xfrm>
              <a:off x="7727946" y="795704"/>
              <a:ext cx="12700" cy="2317762"/>
            </a:xfrm>
            <a:prstGeom prst="curvedConnector3">
              <a:avLst>
                <a:gd name="adj1" fmla="val 317142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3143251" y="270899"/>
              <a:ext cx="5530642" cy="534790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urved Connector 30"/>
            <p:cNvCxnSpPr>
              <a:stCxn id="9" idx="1"/>
              <a:endCxn id="16" idx="1"/>
            </p:cNvCxnSpPr>
            <p:nvPr/>
          </p:nvCxnSpPr>
          <p:spPr>
            <a:xfrm rot="10800000" flipV="1">
              <a:off x="4091227" y="1259936"/>
              <a:ext cx="308744" cy="4885166"/>
            </a:xfrm>
            <a:prstGeom prst="curvedConnector3">
              <a:avLst>
                <a:gd name="adj1" fmla="val 36511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17" idx="3"/>
              <a:endCxn id="8" idx="0"/>
            </p:cNvCxnSpPr>
            <p:nvPr/>
          </p:nvCxnSpPr>
          <p:spPr>
            <a:xfrm flipH="1" flipV="1">
              <a:off x="6063959" y="563587"/>
              <a:ext cx="1960611" cy="5581517"/>
            </a:xfrm>
            <a:prstGeom prst="curvedConnector4">
              <a:avLst>
                <a:gd name="adj1" fmla="val -29149"/>
                <a:gd name="adj2" fmla="val 1040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7704531" y="203142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10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274236" y="452330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374949" y="2119359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3854362" y="2639933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7" name="Right Brace 36"/>
            <p:cNvSpPr/>
            <p:nvPr/>
          </p:nvSpPr>
          <p:spPr>
            <a:xfrm>
              <a:off x="8757807" y="598150"/>
              <a:ext cx="400050" cy="143327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Brace 37"/>
            <p:cNvSpPr/>
            <p:nvPr/>
          </p:nvSpPr>
          <p:spPr>
            <a:xfrm>
              <a:off x="8757807" y="2903672"/>
              <a:ext cx="400050" cy="225853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69412" y="736402"/>
              <a:ext cx="1505394" cy="11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Library </a:t>
              </a:r>
            </a:p>
            <a:p>
              <a:pPr algn="ctr"/>
              <a:r>
                <a:rPr lang="en-US" dirty="0"/>
                <a:t>procedure </a:t>
              </a:r>
            </a:p>
            <a:p>
              <a:pPr algn="ctr"/>
              <a:r>
                <a:rPr lang="en-US" dirty="0"/>
                <a:t>read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213054" y="3454554"/>
              <a:ext cx="1618111" cy="11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User </a:t>
              </a:r>
            </a:p>
            <a:p>
              <a:pPr algn="ctr"/>
              <a:r>
                <a:rPr lang="en-US" dirty="0"/>
                <a:t>program</a:t>
              </a:r>
            </a:p>
            <a:p>
              <a:pPr algn="ctr"/>
              <a:r>
                <a:rPr lang="en-US" dirty="0"/>
                <a:t>calling read</a:t>
              </a: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2657383" y="364581"/>
              <a:ext cx="395226" cy="514086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e 41"/>
            <p:cNvSpPr/>
            <p:nvPr/>
          </p:nvSpPr>
          <p:spPr>
            <a:xfrm>
              <a:off x="2667612" y="5665767"/>
              <a:ext cx="374768" cy="89412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50381" y="2414470"/>
              <a:ext cx="1169332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User</a:t>
              </a:r>
            </a:p>
            <a:p>
              <a:pPr algn="ctr"/>
              <a:r>
                <a:rPr lang="en-US" sz="2400" dirty="0"/>
                <a:t>space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73839" y="5592280"/>
              <a:ext cx="1374976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Kernel </a:t>
              </a:r>
            </a:p>
            <a:p>
              <a:pPr algn="ctr"/>
              <a:r>
                <a:rPr lang="en-US" sz="2400" dirty="0"/>
                <a:t>space</a:t>
              </a:r>
            </a:p>
          </p:txBody>
        </p:sp>
      </p:grpSp>
      <p:sp>
        <p:nvSpPr>
          <p:cNvPr id="45" name="Left Brace 44"/>
          <p:cNvSpPr/>
          <p:nvPr/>
        </p:nvSpPr>
        <p:spPr>
          <a:xfrm>
            <a:off x="6330070" y="3925628"/>
            <a:ext cx="314683" cy="1088303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48763" y="4062834"/>
            <a:ext cx="1623449" cy="854307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Push parameter onto stack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94254" y="2761808"/>
            <a:ext cx="1901130" cy="323944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Call to library </a:t>
            </a:r>
            <a:r>
              <a:rPr lang="en-US" dirty="0" err="1"/>
              <a:t>proc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885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92918502"/>
              </p:ext>
            </p:extLst>
          </p:nvPr>
        </p:nvGraphicFramePr>
        <p:xfrm>
          <a:off x="2653548" y="15180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32" y="1111623"/>
            <a:ext cx="122026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48" y="3825863"/>
            <a:ext cx="1080000" cy="129393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8" descr="C:\Users\GNWEBSOFT\Desktop\ubuntu_logo (1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32" y="4997823"/>
            <a:ext cx="1078652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15993" r="26975" b="13452"/>
          <a:stretch/>
        </p:blipFill>
        <p:spPr bwMode="auto">
          <a:xfrm>
            <a:off x="3303976" y="3825863"/>
            <a:ext cx="12096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48" y="2076823"/>
            <a:ext cx="12000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14" descr="C:\Users\GNWEBSOFT\Desktop\585px-MacOS-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r="12825" b="29915"/>
          <a:stretch/>
        </p:blipFill>
        <p:spPr bwMode="auto">
          <a:xfrm>
            <a:off x="3339348" y="2071743"/>
            <a:ext cx="1174228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9A2DE8-361A-7A01-0A0D-155CB2FCAED9}"/>
              </a:ext>
            </a:extLst>
          </p:cNvPr>
          <p:cNvSpPr/>
          <p:nvPr/>
        </p:nvSpPr>
        <p:spPr>
          <a:xfrm>
            <a:off x="6420948" y="1128737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Windows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9E658-4201-11C7-1056-A3951AF7321D}"/>
              </a:ext>
            </a:extLst>
          </p:cNvPr>
          <p:cNvSpPr/>
          <p:nvPr/>
        </p:nvSpPr>
        <p:spPr>
          <a:xfrm>
            <a:off x="8173548" y="2408543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Android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A13B56-73CC-D599-08C0-404EA84DD1EA}"/>
              </a:ext>
            </a:extLst>
          </p:cNvPr>
          <p:cNvSpPr/>
          <p:nvPr/>
        </p:nvSpPr>
        <p:spPr>
          <a:xfrm>
            <a:off x="8173548" y="4269628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BDC404-1D92-5008-F21A-B77A0C8344CD}"/>
              </a:ext>
            </a:extLst>
          </p:cNvPr>
          <p:cNvSpPr/>
          <p:nvPr/>
        </p:nvSpPr>
        <p:spPr>
          <a:xfrm>
            <a:off x="3908776" y="5768109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Ubuntu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5E4BD4-CBA9-39C6-B91C-D8D4E250D508}"/>
              </a:ext>
            </a:extLst>
          </p:cNvPr>
          <p:cNvSpPr/>
          <p:nvPr/>
        </p:nvSpPr>
        <p:spPr>
          <a:xfrm>
            <a:off x="2022976" y="4162663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Fedora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A2A22-F717-90C8-B21D-F3A647FCA340}"/>
              </a:ext>
            </a:extLst>
          </p:cNvPr>
          <p:cNvSpPr/>
          <p:nvPr/>
        </p:nvSpPr>
        <p:spPr>
          <a:xfrm>
            <a:off x="2077548" y="2408543"/>
            <a:ext cx="1152000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 OS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involved in making a system call </a:t>
            </a:r>
            <a:r>
              <a:rPr lang="en-US" sz="2800" dirty="0"/>
              <a:t>(Read system call)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involved in making a system call</a:t>
            </a:r>
          </a:p>
          <a:p>
            <a:pPr lvl="1"/>
            <a:r>
              <a:rPr lang="en-US" dirty="0"/>
              <a:t>In steps 1-3, the </a:t>
            </a:r>
            <a:r>
              <a:rPr lang="en-US" dirty="0">
                <a:solidFill>
                  <a:schemeClr val="accent6"/>
                </a:solidFill>
              </a:rPr>
              <a:t>calling program pushes the parameters onto the stack</a:t>
            </a:r>
            <a:r>
              <a:rPr lang="en-US" dirty="0"/>
              <a:t>. The first and third parameters are called by value, but the second one is called by its address as denoted by the &amp; symbol.</a:t>
            </a:r>
          </a:p>
          <a:p>
            <a:pPr lvl="1"/>
            <a:r>
              <a:rPr lang="en-US" dirty="0"/>
              <a:t>In step 4, the </a:t>
            </a:r>
            <a:r>
              <a:rPr lang="en-US" dirty="0">
                <a:solidFill>
                  <a:schemeClr val="accent6"/>
                </a:solidFill>
              </a:rPr>
              <a:t>actual call to the library procedure is made</a:t>
            </a:r>
            <a:r>
              <a:rPr lang="en-US" dirty="0"/>
              <a:t>. This instruction is the normal procedure call instruction used to call all procedures.</a:t>
            </a:r>
          </a:p>
          <a:p>
            <a:pPr lvl="1"/>
            <a:r>
              <a:rPr lang="en-US" dirty="0"/>
              <a:t>In step 5, the </a:t>
            </a:r>
            <a:r>
              <a:rPr lang="en-US" dirty="0">
                <a:solidFill>
                  <a:schemeClr val="accent6"/>
                </a:solidFill>
              </a:rPr>
              <a:t>library procedure places the system call number</a:t>
            </a:r>
            <a:r>
              <a:rPr lang="en-US" dirty="0"/>
              <a:t> in a place where the operating system expects it, such as a register.</a:t>
            </a:r>
          </a:p>
          <a:p>
            <a:pPr lvl="1"/>
            <a:r>
              <a:rPr lang="en-US" dirty="0"/>
              <a:t> In step 6, the </a:t>
            </a:r>
            <a:r>
              <a:rPr lang="en-US" dirty="0">
                <a:solidFill>
                  <a:schemeClr val="accent6"/>
                </a:solidFill>
              </a:rPr>
              <a:t>library procedure executes a TRAP instruction </a:t>
            </a:r>
            <a:r>
              <a:rPr lang="en-US" dirty="0"/>
              <a:t>to switch from user mode to kernel mode and start execution at a fixed address within the kernel.</a:t>
            </a:r>
          </a:p>
          <a:p>
            <a:pPr lvl="1"/>
            <a:r>
              <a:rPr lang="en-US" dirty="0"/>
              <a:t>In step 7, the </a:t>
            </a:r>
            <a:r>
              <a:rPr lang="en-US" dirty="0">
                <a:solidFill>
                  <a:schemeClr val="accent6"/>
                </a:solidFill>
              </a:rPr>
              <a:t>kernel examines the system call number and then dispatches</a:t>
            </a:r>
            <a:r>
              <a:rPr lang="en-US" dirty="0"/>
              <a:t> it to the correct system call handler. This correct number is given in the table of system call handlers by pointers referenced at the system call number.</a:t>
            </a:r>
          </a:p>
          <a:p>
            <a:pPr lvl="1"/>
            <a:r>
              <a:rPr lang="en-US" dirty="0"/>
              <a:t>In step 8, the </a:t>
            </a:r>
            <a:r>
              <a:rPr lang="en-US" dirty="0">
                <a:solidFill>
                  <a:schemeClr val="accent6"/>
                </a:solidFill>
              </a:rPr>
              <a:t>system call handler runs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step 9, the </a:t>
            </a:r>
            <a:r>
              <a:rPr lang="en-US" dirty="0">
                <a:solidFill>
                  <a:schemeClr val="accent6"/>
                </a:solidFill>
              </a:rPr>
              <a:t>operation is completed</a:t>
            </a:r>
            <a:r>
              <a:rPr lang="en-US" dirty="0"/>
              <a:t>, and the </a:t>
            </a:r>
            <a:r>
              <a:rPr lang="en-US" dirty="0">
                <a:solidFill>
                  <a:schemeClr val="accent6"/>
                </a:solidFill>
              </a:rPr>
              <a:t>user is given back control</a:t>
            </a:r>
            <a:r>
              <a:rPr lang="en-US" dirty="0"/>
              <a:t> once the TRAP instruction is set.</a:t>
            </a:r>
          </a:p>
          <a:p>
            <a:pPr lvl="1"/>
            <a:r>
              <a:rPr lang="en-US" dirty="0"/>
              <a:t>In step 10, this </a:t>
            </a:r>
            <a:r>
              <a:rPr lang="en-US" dirty="0">
                <a:solidFill>
                  <a:schemeClr val="accent6"/>
                </a:solidFill>
              </a:rPr>
              <a:t>procedure returns to the user program</a:t>
            </a:r>
            <a:r>
              <a:rPr lang="en-US" dirty="0"/>
              <a:t>, like how all normal library procedures do.</a:t>
            </a:r>
          </a:p>
          <a:p>
            <a:pPr lvl="1"/>
            <a:r>
              <a:rPr lang="en-US" dirty="0"/>
              <a:t>In step 11, the </a:t>
            </a:r>
            <a:r>
              <a:rPr lang="en-US" dirty="0">
                <a:solidFill>
                  <a:schemeClr val="accent6"/>
                </a:solidFill>
              </a:rPr>
              <a:t>operating system has to clear the stack</a:t>
            </a:r>
            <a:r>
              <a:rPr lang="en-US" dirty="0"/>
              <a:t>, so it increments it enough so that it is empty.</a:t>
            </a:r>
          </a:p>
        </p:txBody>
      </p:sp>
    </p:spTree>
    <p:extLst>
      <p:ext uri="{BB962C8B-B14F-4D97-AF65-F5344CB8AC3E}">
        <p14:creationId xmlns:p14="http://schemas.microsoft.com/office/powerpoint/2010/main" val="257837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Operating Systems (OS)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- 8</a:t>
            </a:r>
          </a:p>
        </p:txBody>
      </p:sp>
    </p:spTree>
    <p:extLst>
      <p:ext uri="{BB962C8B-B14F-4D97-AF65-F5344CB8AC3E}">
        <p14:creationId xmlns:p14="http://schemas.microsoft.com/office/powerpoint/2010/main" val="1856321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(OS)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Monolithic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Layered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Microkernel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Client-server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Virtual machines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VM/370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Virtual machines rediscovered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The java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20954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OS </a:t>
            </a:r>
            <a:r>
              <a:rPr lang="en-US" b="1" dirty="0">
                <a:solidFill>
                  <a:schemeClr val="accent6"/>
                </a:solidFill>
              </a:rPr>
              <a:t>runs as a single program in kernel mode</a:t>
            </a:r>
            <a:r>
              <a:rPr lang="en-US" dirty="0"/>
              <a:t>.</a:t>
            </a:r>
          </a:p>
          <a:p>
            <a:r>
              <a:rPr lang="en-US" dirty="0"/>
              <a:t>OS is written as a </a:t>
            </a:r>
            <a:r>
              <a:rPr lang="en-US" b="1" dirty="0">
                <a:solidFill>
                  <a:schemeClr val="accent6"/>
                </a:solidFill>
              </a:rPr>
              <a:t>collection of procedures, linked together into a single large executable binary program</a:t>
            </a:r>
            <a:r>
              <a:rPr lang="en-US" dirty="0"/>
              <a:t>.</a:t>
            </a:r>
          </a:p>
          <a:p>
            <a:r>
              <a:rPr lang="en-US" dirty="0"/>
              <a:t>Each procedure has well defined interface in terms of parameter and results, and each one is free to call any other one.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67686" y="3290047"/>
            <a:ext cx="4025385" cy="2048435"/>
            <a:chOff x="4826753" y="2032714"/>
            <a:chExt cx="7365247" cy="3776379"/>
          </a:xfrm>
        </p:grpSpPr>
        <p:sp>
          <p:nvSpPr>
            <p:cNvPr id="8" name="Oval 7"/>
            <p:cNvSpPr/>
            <p:nvPr/>
          </p:nvSpPr>
          <p:spPr>
            <a:xfrm>
              <a:off x="8897691" y="2032714"/>
              <a:ext cx="1056068" cy="105606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541912" y="3616816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483143" y="3616816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0424374" y="3616815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1365605" y="3616814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600681" y="3616814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659450" y="3616813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232022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85326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113675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063223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996946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8" idx="2"/>
              <a:endCxn id="14" idx="0"/>
            </p:cNvCxnSpPr>
            <p:nvPr/>
          </p:nvCxnSpPr>
          <p:spPr>
            <a:xfrm flipH="1">
              <a:off x="7072648" y="2560748"/>
              <a:ext cx="1825043" cy="1056065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3"/>
              <a:endCxn id="13" idx="0"/>
            </p:cNvCxnSpPr>
            <p:nvPr/>
          </p:nvCxnSpPr>
          <p:spPr>
            <a:xfrm flipH="1">
              <a:off x="8013879" y="2934124"/>
              <a:ext cx="1038470" cy="68269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4"/>
              <a:endCxn id="9" idx="0"/>
            </p:cNvCxnSpPr>
            <p:nvPr/>
          </p:nvCxnSpPr>
          <p:spPr>
            <a:xfrm flipH="1">
              <a:off x="8955110" y="3088782"/>
              <a:ext cx="470615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4"/>
              <a:endCxn id="10" idx="0"/>
            </p:cNvCxnSpPr>
            <p:nvPr/>
          </p:nvCxnSpPr>
          <p:spPr>
            <a:xfrm>
              <a:off x="9425725" y="3088782"/>
              <a:ext cx="470616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5"/>
              <a:endCxn id="11" idx="0"/>
            </p:cNvCxnSpPr>
            <p:nvPr/>
          </p:nvCxnSpPr>
          <p:spPr>
            <a:xfrm>
              <a:off x="9799101" y="2934124"/>
              <a:ext cx="1038471" cy="68269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6"/>
              <a:endCxn id="12" idx="0"/>
            </p:cNvCxnSpPr>
            <p:nvPr/>
          </p:nvCxnSpPr>
          <p:spPr>
            <a:xfrm>
              <a:off x="9953759" y="2560748"/>
              <a:ext cx="1825044" cy="1056066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4" idx="4"/>
              <a:endCxn id="15" idx="1"/>
            </p:cNvCxnSpPr>
            <p:nvPr/>
          </p:nvCxnSpPr>
          <p:spPr>
            <a:xfrm>
              <a:off x="7072648" y="4443208"/>
              <a:ext cx="250534" cy="55051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4" idx="5"/>
              <a:endCxn id="16" idx="1"/>
            </p:cNvCxnSpPr>
            <p:nvPr/>
          </p:nvCxnSpPr>
          <p:spPr>
            <a:xfrm>
              <a:off x="7364822" y="4322185"/>
              <a:ext cx="911664" cy="6715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15" idx="0"/>
            </p:cNvCxnSpPr>
            <p:nvPr/>
          </p:nvCxnSpPr>
          <p:spPr>
            <a:xfrm flipH="1">
              <a:off x="7543263" y="4322186"/>
              <a:ext cx="178441" cy="58037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5"/>
              <a:endCxn id="17" idx="1"/>
            </p:cNvCxnSpPr>
            <p:nvPr/>
          </p:nvCxnSpPr>
          <p:spPr>
            <a:xfrm>
              <a:off x="8306053" y="4322186"/>
              <a:ext cx="898782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7" idx="0"/>
            </p:cNvCxnSpPr>
            <p:nvPr/>
          </p:nvCxnSpPr>
          <p:spPr>
            <a:xfrm flipH="1">
              <a:off x="9424916" y="4443211"/>
              <a:ext cx="471425" cy="459348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3"/>
              <a:endCxn id="16" idx="7"/>
            </p:cNvCxnSpPr>
            <p:nvPr/>
          </p:nvCxnSpPr>
          <p:spPr>
            <a:xfrm flipH="1">
              <a:off x="8716648" y="4322187"/>
              <a:ext cx="1828749" cy="671532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3"/>
              <a:endCxn id="18" idx="7"/>
            </p:cNvCxnSpPr>
            <p:nvPr/>
          </p:nvCxnSpPr>
          <p:spPr>
            <a:xfrm flipH="1">
              <a:off x="10594545" y="4322186"/>
              <a:ext cx="892083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4"/>
              <a:endCxn id="19" idx="7"/>
            </p:cNvCxnSpPr>
            <p:nvPr/>
          </p:nvCxnSpPr>
          <p:spPr>
            <a:xfrm flipH="1">
              <a:off x="11528268" y="4443209"/>
              <a:ext cx="250535" cy="55051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151549" y="3320602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151549" y="4718463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4835439" y="2234742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Main 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Procedure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826753" y="3554397"/>
              <a:ext cx="205733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Service </a:t>
              </a:r>
            </a:p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Procedures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29547" y="4731035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Utility 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Procedure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578807" y="3414687"/>
            <a:ext cx="7223760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rgbClr val="0070C0"/>
                </a:solidFill>
              </a:rPr>
              <a:t>A main program that invoke the requested service procedure.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A set of service procedures that carry out the system calls.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rgbClr val="7030A0"/>
                </a:solidFill>
              </a:rPr>
              <a:t>A set of utility procedures that help the service procedure.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383C0-66AB-6F79-9729-6B276EC63658}"/>
              </a:ext>
            </a:extLst>
          </p:cNvPr>
          <p:cNvSpPr txBox="1"/>
          <p:nvPr/>
        </p:nvSpPr>
        <p:spPr>
          <a:xfrm>
            <a:off x="1001805" y="5588373"/>
            <a:ext cx="4284000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Linux uses the monolithic system</a:t>
            </a:r>
            <a:endParaRPr lang="en-IN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5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system, the OS is organized as a </a:t>
            </a:r>
            <a:r>
              <a:rPr lang="en-US" b="1" dirty="0">
                <a:solidFill>
                  <a:schemeClr val="accent6"/>
                </a:solidFill>
              </a:rPr>
              <a:t>hierarchy of layers</a:t>
            </a:r>
            <a:r>
              <a:rPr lang="en-US" dirty="0"/>
              <a:t>.</a:t>
            </a:r>
          </a:p>
          <a:p>
            <a:r>
              <a:rPr lang="en-US" dirty="0"/>
              <a:t>The first system constructed in this way was </a:t>
            </a:r>
            <a:r>
              <a:rPr lang="en-US" b="1" dirty="0">
                <a:solidFill>
                  <a:schemeClr val="accent6"/>
                </a:solidFill>
              </a:rPr>
              <a:t>THE system</a:t>
            </a:r>
            <a:r>
              <a:rPr lang="en-US" dirty="0"/>
              <a:t>.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40434"/>
              </p:ext>
            </p:extLst>
          </p:nvPr>
        </p:nvGraphicFramePr>
        <p:xfrm>
          <a:off x="204057" y="1743707"/>
          <a:ext cx="118872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6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Layer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6076"/>
              </p:ext>
            </p:extLst>
          </p:nvPr>
        </p:nvGraphicFramePr>
        <p:xfrm>
          <a:off x="212439" y="2134249"/>
          <a:ext cx="11878058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4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/>
                        <a:t>5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/>
                        <a:t>Operator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6"/>
                          </a:solidFill>
                        </a:rPr>
                        <a:t>Operator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sz="2000" b="0" kern="1200" dirty="0"/>
                        <a:t>was located.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602262"/>
              </p:ext>
            </p:extLst>
          </p:nvPr>
        </p:nvGraphicFramePr>
        <p:xfrm>
          <a:off x="211679" y="2531141"/>
          <a:ext cx="11878056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9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dirty="0"/>
                        <a:t>User</a:t>
                      </a:r>
                      <a:r>
                        <a:rPr lang="en-US" sz="2000" b="0" baseline="0" dirty="0"/>
                        <a:t> programs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programs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/>
                        <a:t>were found.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731821"/>
              </p:ext>
            </p:extLst>
          </p:nvPr>
        </p:nvGraphicFramePr>
        <p:xfrm>
          <a:off x="210917" y="2928033"/>
          <a:ext cx="11878056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9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Input / Output</a:t>
                      </a:r>
                      <a:r>
                        <a:rPr lang="en-US" sz="2000" b="0" baseline="0" dirty="0"/>
                        <a:t> management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Takes care of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managing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I/O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devices</a:t>
                      </a:r>
                      <a:r>
                        <a:rPr lang="en-US" sz="2000" b="0" dirty="0"/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Buffering the information.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97057"/>
              </p:ext>
            </p:extLst>
          </p:nvPr>
        </p:nvGraphicFramePr>
        <p:xfrm>
          <a:off x="210155" y="3629725"/>
          <a:ext cx="11878056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4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Operator-process</a:t>
                      </a:r>
                      <a:r>
                        <a:rPr lang="en-US" sz="2000" b="0" baseline="0" dirty="0"/>
                        <a:t> communication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Handles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/>
                        <a:t>between each process and the operator console (i.e. user).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590891"/>
              </p:ext>
            </p:extLst>
          </p:nvPr>
        </p:nvGraphicFramePr>
        <p:xfrm>
          <a:off x="209393" y="4331417"/>
          <a:ext cx="11878056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Memory and drum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Did the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management</a:t>
                      </a:r>
                      <a:r>
                        <a:rPr lang="en-US" sz="2000" b="0" dirty="0"/>
                        <a:t>. </a:t>
                      </a:r>
                    </a:p>
                    <a:p>
                      <a:pPr algn="just"/>
                      <a:r>
                        <a:rPr lang="en-US" sz="2000" b="0" dirty="0"/>
                        <a:t>Allocated space for process in main memory and on a 512K word drum used for holding parts of processes for which there was no room in memory. 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35168"/>
              </p:ext>
            </p:extLst>
          </p:nvPr>
        </p:nvGraphicFramePr>
        <p:xfrm>
          <a:off x="208629" y="5337909"/>
          <a:ext cx="11878056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Processor allocation and multi-programming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Provided the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basic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multiprogramming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/>
                        <a:t>of the CPU.</a:t>
                      </a:r>
                      <a:r>
                        <a:rPr lang="en-US" sz="2000" b="0" baseline="0" dirty="0"/>
                        <a:t> </a:t>
                      </a:r>
                    </a:p>
                    <a:p>
                      <a:pPr algn="just"/>
                      <a:r>
                        <a:rPr lang="en-US" sz="2000" b="0" dirty="0"/>
                        <a:t>Dealt with allocation of the processor, switching between processes when interrupts occurred or timers expired.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6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layered approach, the </a:t>
            </a:r>
            <a:r>
              <a:rPr lang="en-US" b="1" dirty="0">
                <a:solidFill>
                  <a:schemeClr val="accent6"/>
                </a:solidFill>
              </a:rPr>
              <a:t>designer have choice where to draw the kernel and user mode boundary</a:t>
            </a:r>
            <a:r>
              <a:rPr lang="en-US" dirty="0"/>
              <a:t>.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better to put as little as possible in kernel mode</a:t>
            </a:r>
            <a:r>
              <a:rPr lang="en-US" dirty="0"/>
              <a:t> because bugs in the kernel can bring down the system instantly.</a:t>
            </a:r>
          </a:p>
          <a:p>
            <a:r>
              <a:rPr lang="en-US" dirty="0"/>
              <a:t>The microkernel design provides </a:t>
            </a:r>
            <a:r>
              <a:rPr lang="en-US" b="1" dirty="0">
                <a:solidFill>
                  <a:schemeClr val="accent6"/>
                </a:solidFill>
              </a:rPr>
              <a:t>high reliability by splitting OS up into small well defined modules, only one module run in kernel and rest of all run in user mode</a:t>
            </a:r>
            <a:r>
              <a:rPr lang="en-US" dirty="0"/>
              <a:t>.</a:t>
            </a:r>
          </a:p>
          <a:p>
            <a:r>
              <a:rPr lang="en-US" dirty="0"/>
              <a:t>As each device driver runs as a user process, a bug in audio driver will cause the sound to be stop, but not crash the computer.</a:t>
            </a:r>
          </a:p>
          <a:p>
            <a:r>
              <a:rPr lang="en-US" dirty="0"/>
              <a:t>Examples: Integrity, K42, QNX, Symbian and MINIX 3.</a:t>
            </a:r>
          </a:p>
          <a:p>
            <a:r>
              <a:rPr lang="en-US" dirty="0"/>
              <a:t>Kernel contains only</a:t>
            </a:r>
          </a:p>
          <a:p>
            <a:pPr lvl="1"/>
            <a:r>
              <a:rPr lang="en-US" dirty="0"/>
              <a:t>Sys (Kernel call handler)</a:t>
            </a:r>
          </a:p>
          <a:p>
            <a:pPr lvl="1"/>
            <a:r>
              <a:rPr lang="en-US" dirty="0"/>
              <a:t>Clock (because scheduler interact with it)</a:t>
            </a:r>
          </a:p>
        </p:txBody>
      </p:sp>
      <p:pic>
        <p:nvPicPr>
          <p:cNvPr id="4" name="Content Placeholder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44" y="4303654"/>
            <a:ext cx="5636455" cy="230259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08356" y="6056183"/>
            <a:ext cx="1493044" cy="520830"/>
          </a:xfrm>
          <a:prstGeom prst="roundRect">
            <a:avLst>
              <a:gd name="adj" fmla="val 6679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28836-2729-F674-439E-8F51AA90E24E}"/>
              </a:ext>
            </a:extLst>
          </p:cNvPr>
          <p:cNvSpPr txBox="1"/>
          <p:nvPr/>
        </p:nvSpPr>
        <p:spPr>
          <a:xfrm>
            <a:off x="1820694" y="5594518"/>
            <a:ext cx="420750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Windows uses the microkernel</a:t>
            </a:r>
            <a:endParaRPr lang="en-IN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are divided into two categories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Servers</a:t>
            </a:r>
            <a:r>
              <a:rPr lang="en-US" dirty="0">
                <a:solidFill>
                  <a:schemeClr val="accent6"/>
                </a:solidFill>
              </a:rPr>
              <a:t>: provide services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Clients</a:t>
            </a:r>
            <a:r>
              <a:rPr lang="en-US" dirty="0">
                <a:solidFill>
                  <a:schemeClr val="accent6"/>
                </a:solidFill>
              </a:rPr>
              <a:t>: uses services</a:t>
            </a:r>
          </a:p>
          <a:p>
            <a:r>
              <a:rPr lang="en-US" dirty="0"/>
              <a:t>Client and server </a:t>
            </a:r>
            <a:r>
              <a:rPr lang="en-US" b="1" dirty="0">
                <a:solidFill>
                  <a:schemeClr val="accent6"/>
                </a:solidFill>
              </a:rPr>
              <a:t>run on different computers, connected by LAN or WAN and communicate via message passing</a:t>
            </a:r>
            <a:r>
              <a:rPr lang="en-US" dirty="0"/>
              <a:t>.</a:t>
            </a:r>
          </a:p>
          <a:p>
            <a:r>
              <a:rPr lang="en-US" dirty="0"/>
              <a:t>To obtain a service, </a:t>
            </a:r>
            <a:r>
              <a:rPr lang="en-US" b="1" dirty="0">
                <a:solidFill>
                  <a:schemeClr val="accent6"/>
                </a:solidFill>
              </a:rPr>
              <a:t>a client construct a message </a:t>
            </a:r>
            <a:r>
              <a:rPr lang="en-US" dirty="0"/>
              <a:t>saying </a:t>
            </a:r>
            <a:r>
              <a:rPr lang="en-US" b="1" dirty="0">
                <a:solidFill>
                  <a:schemeClr val="accent6"/>
                </a:solidFill>
              </a:rPr>
              <a:t>what it wants and send it to server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server then does the work and send back the answer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0" y="3658727"/>
            <a:ext cx="9672078" cy="22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167693" cy="5590565"/>
          </a:xfrm>
        </p:spPr>
        <p:txBody>
          <a:bodyPr/>
          <a:lstStyle/>
          <a:p>
            <a:r>
              <a:rPr lang="en-US" dirty="0"/>
              <a:t>A virtual machine is like </a:t>
            </a:r>
            <a:r>
              <a:rPr lang="en-US" b="1" dirty="0">
                <a:solidFill>
                  <a:schemeClr val="accent6"/>
                </a:solidFill>
              </a:rPr>
              <a:t>a computer inside your computer</a:t>
            </a:r>
            <a:r>
              <a:rPr lang="en-US" dirty="0"/>
              <a:t>. </a:t>
            </a:r>
          </a:p>
          <a:p>
            <a:r>
              <a:rPr lang="en-US" dirty="0"/>
              <a:t>It's </a:t>
            </a:r>
            <a:r>
              <a:rPr lang="en-US" b="1" dirty="0">
                <a:solidFill>
                  <a:schemeClr val="accent6"/>
                </a:solidFill>
              </a:rPr>
              <a:t>not a real machine</a:t>
            </a:r>
            <a:r>
              <a:rPr lang="en-US" dirty="0"/>
              <a:t> you can touch, but a </a:t>
            </a:r>
            <a:r>
              <a:rPr lang="en-US" b="1" dirty="0">
                <a:solidFill>
                  <a:schemeClr val="accent6"/>
                </a:solidFill>
              </a:rPr>
              <a:t>pretend one created by software</a:t>
            </a:r>
            <a:r>
              <a:rPr lang="en-US" dirty="0"/>
              <a:t>. 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chemeClr val="accent6"/>
                </a:solidFill>
              </a:rPr>
              <a:t>lets you run different operating systems or software on your computer </a:t>
            </a:r>
            <a:r>
              <a:rPr lang="en-US" dirty="0"/>
              <a:t>without needing a separate physical machine for each.</a:t>
            </a:r>
          </a:p>
          <a:p>
            <a:r>
              <a:rPr lang="en-US" dirty="0"/>
              <a:t>The software that enables virtualization is called a hypervisor or Virtual Machine Monitor (VMM). </a:t>
            </a:r>
          </a:p>
          <a:p>
            <a:r>
              <a:rPr lang="en-US" dirty="0"/>
              <a:t>The hypervisor sits between the hardware and the virtual machines, managing the allocation of resources and providing a virtualized environment for each VM.</a:t>
            </a:r>
          </a:p>
          <a:p>
            <a:r>
              <a:rPr lang="en-US" dirty="0"/>
              <a:t>Types of Virtual machines are:</a:t>
            </a:r>
          </a:p>
          <a:p>
            <a:pPr lvl="1"/>
            <a:r>
              <a:rPr lang="en-US" dirty="0"/>
              <a:t>VM/370</a:t>
            </a:r>
          </a:p>
          <a:p>
            <a:pPr lvl="1"/>
            <a:r>
              <a:rPr lang="en-US" dirty="0"/>
              <a:t>Virtual Machines Rediscovered</a:t>
            </a:r>
          </a:p>
          <a:p>
            <a:pPr lvl="1"/>
            <a:r>
              <a:rPr lang="en-US" dirty="0"/>
              <a:t>The Java Virtual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4C4E3-6285-3BBE-AF07-B006FD2F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70" y="4338204"/>
            <a:ext cx="36385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EB1E8-DCA4-B93E-5E33-37F1A7606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30" r="9757"/>
          <a:stretch/>
        </p:blipFill>
        <p:spPr>
          <a:xfrm>
            <a:off x="8589817" y="1127609"/>
            <a:ext cx="3207765" cy="2453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131A1-EA57-24BC-EC8A-3D45A565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08" b="13312"/>
          <a:stretch/>
        </p:blipFill>
        <p:spPr>
          <a:xfrm>
            <a:off x="9069749" y="1468173"/>
            <a:ext cx="2245951" cy="1471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9D60A-619E-F1C4-87DC-746BCDC41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9" r="50000"/>
          <a:stretch/>
        </p:blipFill>
        <p:spPr>
          <a:xfrm>
            <a:off x="6096000" y="4966854"/>
            <a:ext cx="166467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0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Multiprogramming v/s Multiprocessing v/s Multitasking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6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v/s Multiprocessing v/s Multitasking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623" y="863444"/>
            <a:ext cx="11929641" cy="55905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1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125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79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293617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3870303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4897461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7476857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4341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Multiprogramming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81125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Multiprocessing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87379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Multitasking</a:t>
            </a:r>
          </a:p>
        </p:txBody>
      </p:sp>
      <p:pic>
        <p:nvPicPr>
          <p:cNvPr id="16" name="Picture 10" descr="Multi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7" y="1473845"/>
            <a:ext cx="2377440" cy="165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Multiprocess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02" y="1473845"/>
            <a:ext cx="233326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6027" r="1292"/>
          <a:stretch/>
        </p:blipFill>
        <p:spPr>
          <a:xfrm>
            <a:off x="6771040" y="1473845"/>
            <a:ext cx="2377440" cy="210755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302574" y="928437"/>
            <a:ext cx="0" cy="55626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04093" y="928437"/>
            <a:ext cx="0" cy="55626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OS lies? (Interaction of OS &amp; Hardware)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158309" cy="5590565"/>
          </a:xfrm>
        </p:spPr>
        <p:txBody>
          <a:bodyPr/>
          <a:lstStyle/>
          <a:p>
            <a:r>
              <a:rPr lang="en-US" dirty="0"/>
              <a:t>OS </a:t>
            </a:r>
            <a:r>
              <a:rPr lang="en-US" b="1" dirty="0">
                <a:solidFill>
                  <a:schemeClr val="accent6"/>
                </a:solidFill>
              </a:rPr>
              <a:t>lies between hardware and user program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acts as an intermediary </a:t>
            </a:r>
            <a:r>
              <a:rPr lang="en-US" dirty="0"/>
              <a:t>between the user and the hardware.</a:t>
            </a:r>
          </a:p>
          <a:p>
            <a:r>
              <a:rPr lang="en-US" dirty="0"/>
              <a:t>Modes of operation of computer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Kernel Mode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complete access </a:t>
            </a:r>
            <a:r>
              <a:rPr lang="en-US" dirty="0"/>
              <a:t>to all the hardware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accent6"/>
                </a:solidFill>
              </a:rPr>
              <a:t>execute any instruction </a:t>
            </a:r>
            <a:r>
              <a:rPr lang="en-US" dirty="0"/>
              <a:t>that a machine is capable of executing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high privileged </a:t>
            </a:r>
            <a:r>
              <a:rPr lang="en-US" dirty="0"/>
              <a:t>(rights)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Mode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limited access </a:t>
            </a:r>
            <a:r>
              <a:rPr lang="en-US" dirty="0"/>
              <a:t>to limited hardware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accent6"/>
                </a:solidFill>
              </a:rPr>
              <a:t>execute only subset (few) </a:t>
            </a:r>
            <a:r>
              <a:rPr lang="en-US" dirty="0"/>
              <a:t>of the machine instructions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less privileged</a:t>
            </a:r>
            <a:r>
              <a:rPr lang="en-US" dirty="0"/>
              <a:t> (rights)</a:t>
            </a:r>
          </a:p>
        </p:txBody>
      </p:sp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788" y="96669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7721852" y="265689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76238" y="273654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9241999" y="272543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0500650" y="27347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694854" y="173983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browser</a:t>
            </a:r>
          </a:p>
        </p:txBody>
      </p:sp>
      <p:cxnSp>
        <p:nvCxnSpPr>
          <p:cNvPr id="37" name="Straight Arrow Connector 36"/>
          <p:cNvCxnSpPr>
            <a:endCxn id="33" idx="0"/>
          </p:cNvCxnSpPr>
          <p:nvPr/>
        </p:nvCxnSpPr>
        <p:spPr>
          <a:xfrm flipH="1">
            <a:off x="8170977" y="233014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9047994" y="174276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39" name="Straight Arrow Connector 38"/>
          <p:cNvCxnSpPr>
            <a:endCxn id="34" idx="0"/>
          </p:cNvCxnSpPr>
          <p:nvPr/>
        </p:nvCxnSpPr>
        <p:spPr>
          <a:xfrm flipH="1">
            <a:off x="9436738" y="233709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10236095" y="175320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0719705" y="235470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7721852" y="320218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721852" y="375463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21852" y="445712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7492665" y="265689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7492665" y="447136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14093" y="337184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96075" y="461081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521" y="462377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10205759" y="464477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Image result for di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565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Image result for keyboard mo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365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Image result for 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765" y="462258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965" y="464149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/>
          <p:cNvSpPr/>
          <p:nvPr/>
        </p:nvSpPr>
        <p:spPr>
          <a:xfrm flipH="1">
            <a:off x="11253302" y="265689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Left Brace 57"/>
          <p:cNvSpPr/>
          <p:nvPr/>
        </p:nvSpPr>
        <p:spPr>
          <a:xfrm flipH="1">
            <a:off x="11253302" y="378874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431608" y="287914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1399547" y="379307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30040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/>
      <p:bldP spid="38" grpId="0"/>
      <p:bldP spid="40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7" grpId="0" animBg="1"/>
      <p:bldP spid="58" grpId="0" animBg="1"/>
      <p:bldP spid="59" grpId="0"/>
      <p:bldP spid="6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v/s Multiprocessing v/s Multitasking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148093"/>
              </p:ext>
            </p:extLst>
          </p:nvPr>
        </p:nvGraphicFramePr>
        <p:xfrm>
          <a:off x="555320" y="871381"/>
          <a:ext cx="1104048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Multiprogramming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Multiprocessing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Multitasking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515610"/>
              </p:ext>
            </p:extLst>
          </p:nvPr>
        </p:nvGraphicFramePr>
        <p:xfrm>
          <a:off x="555320" y="1498426"/>
          <a:ext cx="11040480" cy="1920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concurrent residency of more than one program in the main memory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multiprogramming.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availability of more than one processor per system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which can execute several set of instructions in parallel is called as multiprocessing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execution of more than one task simultaneously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multitasking.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994055"/>
              </p:ext>
            </p:extLst>
          </p:nvPr>
        </p:nvGraphicFramePr>
        <p:xfrm>
          <a:off x="555320" y="3415711"/>
          <a:ext cx="1104048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one</a:t>
                      </a:r>
                      <a:endParaRPr lang="en-US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more than one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one</a:t>
                      </a:r>
                      <a:endParaRPr lang="en-US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78363"/>
              </p:ext>
            </p:extLst>
          </p:nvPr>
        </p:nvGraphicFramePr>
        <p:xfrm>
          <a:off x="555320" y="4235715"/>
          <a:ext cx="1104048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One process is executed at a time.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More than one process can be executed at a time.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One by one job is being executed at a time.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647114" y="5162841"/>
            <a:ext cx="8923488" cy="1371600"/>
          </a:xfrm>
          <a:prstGeom prst="roundRect">
            <a:avLst>
              <a:gd name="adj" fmla="val 7735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Multitasking is a logical extension of multi programming</a:t>
            </a:r>
            <a:r>
              <a:rPr lang="en-US" sz="2000" dirty="0">
                <a:solidFill>
                  <a:schemeClr val="tx1"/>
                </a:solidFill>
              </a:rPr>
              <a:t>. The major way in which multitasking differs from multi programming is that </a:t>
            </a:r>
            <a:r>
              <a:rPr lang="en-US" sz="2000" b="1" dirty="0">
                <a:solidFill>
                  <a:schemeClr val="accent6"/>
                </a:solidFill>
              </a:rPr>
              <a:t>multi programming works solely on the concept of context switching whereas multitasking is based on time sharing alongside the concept of context switching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494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Time Sharing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81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Sharing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A time sharing operating system </a:t>
            </a:r>
            <a:r>
              <a:rPr lang="en-US" b="1" dirty="0">
                <a:solidFill>
                  <a:schemeClr val="accent6"/>
                </a:solidFill>
              </a:rPr>
              <a:t>allows many users to share the computer resources simultaneously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CPU time is divided into small intervals</a:t>
            </a:r>
            <a:r>
              <a:rPr lang="en-US" dirty="0"/>
              <a:t>, or time slices, and each </a:t>
            </a:r>
            <a:r>
              <a:rPr lang="en-US" b="1" dirty="0">
                <a:solidFill>
                  <a:schemeClr val="accent6"/>
                </a:solidFill>
              </a:rPr>
              <a:t>user is given a small portion of time </a:t>
            </a:r>
            <a:r>
              <a:rPr lang="en-US" dirty="0"/>
              <a:t>during which their program or task can execute.</a:t>
            </a:r>
          </a:p>
        </p:txBody>
      </p:sp>
      <p:pic>
        <p:nvPicPr>
          <p:cNvPr id="5" name="Picture 4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0134589" y="1999115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11083625" y="863444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9443661" y="863444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11083625" y="3254369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9443661" y="3254369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11083625" y="1742869"/>
            <a:ext cx="34809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785662" y="1742871"/>
            <a:ext cx="35668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0"/>
          </p:cNvCxnSpPr>
          <p:nvPr/>
        </p:nvCxnSpPr>
        <p:spPr>
          <a:xfrm flipV="1">
            <a:off x="9785661" y="2913515"/>
            <a:ext cx="372238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</p:cNvCxnSpPr>
          <p:nvPr/>
        </p:nvCxnSpPr>
        <p:spPr>
          <a:xfrm flipH="1" flipV="1">
            <a:off x="11090553" y="2913515"/>
            <a:ext cx="335072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s://upload.wikimedia.org/wikipedia/commons/thumb/9/91/CpuTimeonSingleCpuMultiTaskingSystem.svg/450px-CpuTimeonSingleCpuMultiTaskingSystem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492" y="4331743"/>
            <a:ext cx="2606980" cy="14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Parallel Processing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8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Parallel Processing Operating Systems are </a:t>
            </a:r>
            <a:r>
              <a:rPr lang="en-US" b="1" dirty="0">
                <a:solidFill>
                  <a:schemeClr val="accent6"/>
                </a:solidFill>
              </a:rPr>
              <a:t>designed to speed up the execution of programs by dividing the program into multiple fragments and processing these fragments simultaneously</a:t>
            </a:r>
            <a:r>
              <a:rPr lang="en-US" dirty="0"/>
              <a:t>. </a:t>
            </a:r>
          </a:p>
          <a:p>
            <a:r>
              <a:rPr lang="en-US" dirty="0"/>
              <a:t>Such systems are multiprocessor systems. </a:t>
            </a:r>
          </a:p>
          <a:p>
            <a:r>
              <a:rPr lang="en-US" dirty="0"/>
              <a:t>Parallel systems deal with the </a:t>
            </a:r>
            <a:r>
              <a:rPr lang="en-US" b="1" dirty="0">
                <a:solidFill>
                  <a:schemeClr val="accent6"/>
                </a:solidFill>
              </a:rPr>
              <a:t>simultaneous use of multiple computer resources that can include a single computer with multiple processors</a:t>
            </a:r>
            <a:r>
              <a:rPr lang="en-US" dirty="0"/>
              <a:t>.</a:t>
            </a:r>
          </a:p>
        </p:txBody>
      </p:sp>
      <p:pic>
        <p:nvPicPr>
          <p:cNvPr id="15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580" y="3119916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375580" y="863444"/>
            <a:ext cx="2539682" cy="2025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Multiprocessing</a:t>
            </a:r>
          </a:p>
        </p:txBody>
      </p:sp>
      <p:pic>
        <p:nvPicPr>
          <p:cNvPr id="17" name="Picture 12" descr="Multiprocess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86" y="1380607"/>
            <a:ext cx="233326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9666425" y="3456811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0693587" y="3456811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8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Distributed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0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A distributed operating system is an operating system that </a:t>
            </a:r>
            <a:r>
              <a:rPr lang="en-US" b="1" dirty="0">
                <a:solidFill>
                  <a:schemeClr val="accent6"/>
                </a:solidFill>
              </a:rPr>
              <a:t>runs on multiple machines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enables them to work together as a single, integrated system</a:t>
            </a:r>
            <a:r>
              <a:rPr lang="en-US" dirty="0"/>
              <a:t>.</a:t>
            </a:r>
          </a:p>
          <a:p>
            <a:r>
              <a:rPr lang="en-US" dirty="0"/>
              <a:t>A distributed operating system is an </a:t>
            </a:r>
            <a:r>
              <a:rPr lang="en-US" b="1" dirty="0">
                <a:solidFill>
                  <a:schemeClr val="accent6"/>
                </a:solidFill>
              </a:rPr>
              <a:t>extension of the network operating system</a:t>
            </a:r>
            <a:r>
              <a:rPr lang="en-US" dirty="0"/>
              <a:t> that </a:t>
            </a:r>
            <a:r>
              <a:rPr lang="en-US" b="1" dirty="0">
                <a:solidFill>
                  <a:schemeClr val="accent6"/>
                </a:solidFill>
              </a:rPr>
              <a:t>supports higher levels of communication and integration of the machines on the network</a:t>
            </a:r>
            <a:r>
              <a:rPr lang="en-US" dirty="0"/>
              <a:t>.</a:t>
            </a:r>
          </a:p>
          <a:p>
            <a:r>
              <a:rPr lang="en-US" dirty="0"/>
              <a:t>Example: </a:t>
            </a:r>
            <a:r>
              <a:rPr lang="en-IN"/>
              <a:t>A cloud computing platform</a:t>
            </a:r>
            <a:endParaRPr lang="en-US" dirty="0"/>
          </a:p>
        </p:txBody>
      </p:sp>
      <p:pic>
        <p:nvPicPr>
          <p:cNvPr id="9" name="Picture 2" descr="http://www.padakuu.com/image/DistributedOperatingSyste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90" y="3429000"/>
            <a:ext cx="3508375" cy="219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8DFDE-DFB2-8AD4-C7CC-FC55066F6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45" y="863443"/>
            <a:ext cx="3671320" cy="21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8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5" y="863444"/>
            <a:ext cx="11929641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operating system? Differentiate Monolithic Kernel and Micro Kernel.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different service/functions provided by operating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 role of OS as a resource manager.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different types of operating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operating system? Give the view of OS as an extended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system call? Explain steps for system call execution.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 out types of operating system and explain batch OS and time sharing OS in brief.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Differentiate multi programing, multi processing and multi tasking.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time sharing OS, parallel processing OS and distributed OS.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Operating Systems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(OS)</a:t>
            </a:r>
          </a:p>
          <a:p>
            <a:r>
              <a:rPr lang="en-US" b="1"/>
              <a:t>2301CS601</a:t>
            </a:r>
            <a:endParaRPr lang="en-US" b="1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Firoz</a:t>
            </a:r>
            <a:r>
              <a:rPr lang="en-US" dirty="0"/>
              <a:t> A </a:t>
            </a:r>
            <a:r>
              <a:rPr lang="en-US" dirty="0" err="1"/>
              <a:t>Sherasiya</a:t>
            </a:r>
            <a:endParaRPr lang="en-US" dirty="0"/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 How switch occur?</a:t>
            </a:r>
          </a:p>
        </p:txBody>
      </p:sp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20" y="96669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616884" y="265689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871270" y="273654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37031" y="272543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395682" y="27347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89886" y="173983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browser</a:t>
            </a:r>
          </a:p>
        </p:txBody>
      </p:sp>
      <p:cxnSp>
        <p:nvCxnSpPr>
          <p:cNvPr id="37" name="Straight Arrow Connector 36"/>
          <p:cNvCxnSpPr>
            <a:endCxn id="33" idx="0"/>
          </p:cNvCxnSpPr>
          <p:nvPr/>
        </p:nvCxnSpPr>
        <p:spPr>
          <a:xfrm flipH="1">
            <a:off x="2066009" y="233014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2943026" y="174276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39" name="Straight Arrow Connector 38"/>
          <p:cNvCxnSpPr>
            <a:endCxn id="34" idx="0"/>
          </p:cNvCxnSpPr>
          <p:nvPr/>
        </p:nvCxnSpPr>
        <p:spPr>
          <a:xfrm flipH="1">
            <a:off x="3331770" y="233709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4131127" y="175320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614737" y="235470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1616884" y="320218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16884" y="375463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616884" y="445712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1387697" y="265689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1387697" y="447136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9125" y="337184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1107" y="461081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53" y="462377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4100791" y="464477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Image result for di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97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Image result for keyboard mo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97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Image result for 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97" y="462258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97" y="464149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/>
          <p:cNvSpPr/>
          <p:nvPr/>
        </p:nvSpPr>
        <p:spPr>
          <a:xfrm flipH="1">
            <a:off x="5148334" y="265689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Left Brace 57"/>
          <p:cNvSpPr/>
          <p:nvPr/>
        </p:nvSpPr>
        <p:spPr>
          <a:xfrm flipH="1">
            <a:off x="5148334" y="378874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26640" y="287914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294579" y="379307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67" name="Rounded Rectangular Callout 66"/>
          <p:cNvSpPr/>
          <p:nvPr/>
        </p:nvSpPr>
        <p:spPr>
          <a:xfrm>
            <a:off x="6651812" y="1841004"/>
            <a:ext cx="4023360" cy="914400"/>
          </a:xfrm>
          <a:prstGeom prst="wedgeRoundRectCallout">
            <a:avLst>
              <a:gd name="adj1" fmla="val -69847"/>
              <a:gd name="adj2" fmla="val 9787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User is writing program in C.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Once finish writing will execute it.</a:t>
            </a:r>
          </a:p>
        </p:txBody>
      </p:sp>
      <p:sp>
        <p:nvSpPr>
          <p:cNvPr id="68" name="Rounded Rectangular Callout 67"/>
          <p:cNvSpPr/>
          <p:nvPr/>
        </p:nvSpPr>
        <p:spPr>
          <a:xfrm>
            <a:off x="6651812" y="3779473"/>
            <a:ext cx="4023360" cy="914400"/>
          </a:xfrm>
          <a:prstGeom prst="wedgeRoundRectCallout">
            <a:avLst>
              <a:gd name="adj1" fmla="val -69498"/>
              <a:gd name="adj2" fmla="val -1331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To execute this program</a:t>
            </a:r>
          </a:p>
          <a:p>
            <a:pPr marL="971550" lvl="2" indent="-457200" algn="just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Load program into RAM</a:t>
            </a:r>
          </a:p>
          <a:p>
            <a:pPr marL="971550" lvl="2" indent="-457200" algn="just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Program is executed by processor</a:t>
            </a:r>
          </a:p>
        </p:txBody>
      </p:sp>
      <p:sp>
        <p:nvSpPr>
          <p:cNvPr id="69" name="Flowchart: Process 68"/>
          <p:cNvSpPr/>
          <p:nvPr/>
        </p:nvSpPr>
        <p:spPr>
          <a:xfrm>
            <a:off x="7794812" y="2978246"/>
            <a:ext cx="2576139" cy="576280"/>
          </a:xfrm>
          <a:prstGeom prst="flowChartProcess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user-mode program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performs trap instruction</a:t>
            </a:r>
          </a:p>
        </p:txBody>
      </p:sp>
      <p:sp>
        <p:nvSpPr>
          <p:cNvPr id="70" name="Down Arrow 69"/>
          <p:cNvSpPr/>
          <p:nvPr/>
        </p:nvSpPr>
        <p:spPr>
          <a:xfrm>
            <a:off x="7490012" y="2936689"/>
            <a:ext cx="304800" cy="82296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Roles of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08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4308</TotalTime>
  <Words>4488</Words>
  <Application>Microsoft Office PowerPoint</Application>
  <PresentationFormat>Widescreen</PresentationFormat>
  <Paragraphs>599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Wingdings 2</vt:lpstr>
      <vt:lpstr>Wingdings</vt:lpstr>
      <vt:lpstr>Roboto Condensed Light</vt:lpstr>
      <vt:lpstr>Roboto Condensed</vt:lpstr>
      <vt:lpstr>Wingdings 3</vt:lpstr>
      <vt:lpstr>Arial</vt:lpstr>
      <vt:lpstr>Calibri</vt:lpstr>
      <vt:lpstr>Office Theme</vt:lpstr>
      <vt:lpstr>Unit-1  Introduction to Operating System</vt:lpstr>
      <vt:lpstr>PowerPoint Presentation</vt:lpstr>
      <vt:lpstr>What is Operating System (OS)</vt:lpstr>
      <vt:lpstr>What is Operating System (OS)?</vt:lpstr>
      <vt:lpstr>Definition of Operating System (OS)</vt:lpstr>
      <vt:lpstr>Examples of Operating System (OS)</vt:lpstr>
      <vt:lpstr>Where OS lies? (Interaction of OS &amp; Hardware)</vt:lpstr>
      <vt:lpstr>Why and How switch occur?</vt:lpstr>
      <vt:lpstr>Roles of Operating System (OS)</vt:lpstr>
      <vt:lpstr>OS as Extended Machine</vt:lpstr>
      <vt:lpstr>OS as Extended Machine</vt:lpstr>
      <vt:lpstr>OS as Extended Machine</vt:lpstr>
      <vt:lpstr>OS as Extended Machine</vt:lpstr>
      <vt:lpstr>OS as Extended Machine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Objectives / Goals of Operating System (OS)</vt:lpstr>
      <vt:lpstr>Objectives / Goals of Operating System (OS)</vt:lpstr>
      <vt:lpstr>Generations of Operating Systems (OS)</vt:lpstr>
      <vt:lpstr>Generations / History of OS (First generation)</vt:lpstr>
      <vt:lpstr>Generations / History of OS (Second generation)</vt:lpstr>
      <vt:lpstr>Generations / History of OS (Third generation)</vt:lpstr>
      <vt:lpstr>Generations / History of OS (Forth generation)</vt:lpstr>
      <vt:lpstr>Operating Systems (OS) services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Types of Operating Systems (OS)</vt:lpstr>
      <vt:lpstr>Types of Operating Systems (OS)</vt:lpstr>
      <vt:lpstr>Mainframe Operating Systems services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System calls</vt:lpstr>
      <vt:lpstr>What is System calls?</vt:lpstr>
      <vt:lpstr>Types of system calls</vt:lpstr>
      <vt:lpstr>Types of system calls</vt:lpstr>
      <vt:lpstr>Types of system calls</vt:lpstr>
      <vt:lpstr>System calls</vt:lpstr>
      <vt:lpstr>System calls</vt:lpstr>
      <vt:lpstr>Example of system calls (Read system call)</vt:lpstr>
      <vt:lpstr>Steps involved in making a system call (Read system call)</vt:lpstr>
      <vt:lpstr>Operating Systems (OS) structure</vt:lpstr>
      <vt:lpstr>Operating Systems (OS) structure</vt:lpstr>
      <vt:lpstr>Monolithic systems</vt:lpstr>
      <vt:lpstr>Layered systems</vt:lpstr>
      <vt:lpstr>Microkernel</vt:lpstr>
      <vt:lpstr>Client-Server model</vt:lpstr>
      <vt:lpstr>Virtual machines</vt:lpstr>
      <vt:lpstr>Multiprogramming v/s Multiprocessing v/s Multitasking</vt:lpstr>
      <vt:lpstr>Multiprogramming v/s Multiprocessing v/s Multitasking</vt:lpstr>
      <vt:lpstr>Multiprogramming v/s Multiprocessing v/s Multitasking</vt:lpstr>
      <vt:lpstr>Time Sharing Operating System</vt:lpstr>
      <vt:lpstr>Time Sharing Operating System</vt:lpstr>
      <vt:lpstr>Parallel Processing Operating System</vt:lpstr>
      <vt:lpstr>Parallel Processing Operating System</vt:lpstr>
      <vt:lpstr>Distributed Operating System</vt:lpstr>
      <vt:lpstr>Distributed Operating System</vt:lpstr>
      <vt:lpstr>IMP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firoz sherasiya</cp:lastModifiedBy>
  <cp:revision>588</cp:revision>
  <cp:lastPrinted>2021-02-05T02:25:01Z</cp:lastPrinted>
  <dcterms:created xsi:type="dcterms:W3CDTF">2020-05-01T05:09:15Z</dcterms:created>
  <dcterms:modified xsi:type="dcterms:W3CDTF">2024-11-19T04:31:19Z</dcterms:modified>
</cp:coreProperties>
</file>